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Nunito"/>
      <p:regular r:id="rId69"/>
      <p:bold r:id="rId70"/>
      <p:italic r:id="rId71"/>
      <p:boldItalic r:id="rId72"/>
    </p:embeddedFont>
    <p:embeddedFont>
      <p:font typeface="Maven Pro"/>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iJwjBIf+gLcEIg0LnioQIZJffP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6EDA36-6E9D-4C69-A9C1-026D3ADF075F}">
  <a:tblStyle styleId="{276EDA36-6E9D-4C69-A9C1-026D3ADF075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regular.fntdata"/><Relationship Id="rId72" Type="http://schemas.openxmlformats.org/officeDocument/2006/relationships/font" Target="fonts/Nunito-boldItalic.fntdata"/><Relationship Id="rId31" Type="http://schemas.openxmlformats.org/officeDocument/2006/relationships/slide" Target="slides/slide25.xml"/><Relationship Id="rId75" Type="http://customschemas.google.com/relationships/presentationmetadata" Target="metadata"/><Relationship Id="rId30" Type="http://schemas.openxmlformats.org/officeDocument/2006/relationships/slide" Target="slides/slide24.xml"/><Relationship Id="rId74" Type="http://schemas.openxmlformats.org/officeDocument/2006/relationships/font" Target="fonts/MavenPro-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italic.fntdata"/><Relationship Id="rId70" Type="http://schemas.openxmlformats.org/officeDocument/2006/relationships/font" Target="fonts/Nuni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850e2f4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1850e2f4bb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7b1f76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17b1f7684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7b1f768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17b1f7684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850e2f4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1850e2f4b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850e2f4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1850e2f4b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68373be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168373beb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8cbe6281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18cbe6281f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7b1f76841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17b1f76841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7b1f7684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17b1f76841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7b1f76841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17b1f76841_6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7b1f76841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17b1f76841_6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7b1f76841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17b1f76841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7b1f76841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17b1f76841_5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7b1f76841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17b1f76841_5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8cbe628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18cbe6281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7b1f76841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17b1f76841_5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e184438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1e184438c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68f655dbe_2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168f655dbe_2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7b1f76841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17b1f76841_6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7b1f76841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17b1f76841_6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7b1f76841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17b1f76841_6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7b1f76841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17b1f76841_6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7b1f76841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17b1f76841_6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7b1f76841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17b1f76841_6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1ffcc5d0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d1ffcc5d02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1ffcc5d0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d1ffcc5d02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1ffcc5d02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d1ffcc5d02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db691ca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1db691cac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0953d1be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20953d1be0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e184438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e184438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cbe628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18cbe628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dee880d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1dee880da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dee880da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1dee880da3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d9148ce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1d9148ce8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d9148ce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1d9148ce8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d9148ce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1d9148ce87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d9148ce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1d9148ce8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d9148ce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1d9148ce8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d9148ce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1d9148ce8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dee880da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11dee880da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68f655db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168f655dbe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df730ec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1df730ec8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df730ec8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11df730ec87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0953d1be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20953d1be0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0953d1be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20953d1be0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dee880da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1dee880da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dee880da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1dee880da3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dee880da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1dee880da3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0953d1be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20953d1be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0953d1be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20953d1be0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f62b83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f62b83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2092c5aa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2092c5aa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092c5aaa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092c5aaa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15"/>
          <p:cNvGrpSpPr/>
          <p:nvPr/>
        </p:nvGrpSpPr>
        <p:grpSpPr>
          <a:xfrm>
            <a:off x="7343003" y="3409675"/>
            <a:ext cx="1691422" cy="1732548"/>
            <a:chOff x="7343003" y="3409675"/>
            <a:chExt cx="1691422" cy="1732548"/>
          </a:xfrm>
        </p:grpSpPr>
        <p:grpSp>
          <p:nvGrpSpPr>
            <p:cNvPr id="11" name="Google Shape;11;p15"/>
            <p:cNvGrpSpPr/>
            <p:nvPr/>
          </p:nvGrpSpPr>
          <p:grpSpPr>
            <a:xfrm>
              <a:off x="7343003" y="4453711"/>
              <a:ext cx="316800" cy="688512"/>
              <a:chOff x="7343003" y="4453711"/>
              <a:chExt cx="316800" cy="688512"/>
            </a:xfrm>
          </p:grpSpPr>
          <p:sp>
            <p:nvSpPr>
              <p:cNvPr id="12" name="Google Shape;12;p15"/>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15"/>
            <p:cNvGrpSpPr/>
            <p:nvPr/>
          </p:nvGrpSpPr>
          <p:grpSpPr>
            <a:xfrm>
              <a:off x="7801210" y="4105700"/>
              <a:ext cx="316800" cy="1036523"/>
              <a:chOff x="7801210" y="4105700"/>
              <a:chExt cx="316800" cy="1036523"/>
            </a:xfrm>
          </p:grpSpPr>
          <p:sp>
            <p:nvSpPr>
              <p:cNvPr id="15" name="Google Shape;15;p15"/>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5"/>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15"/>
            <p:cNvGrpSpPr/>
            <p:nvPr/>
          </p:nvGrpSpPr>
          <p:grpSpPr>
            <a:xfrm>
              <a:off x="8259418" y="3757688"/>
              <a:ext cx="316800" cy="1384535"/>
              <a:chOff x="8259418" y="3757688"/>
              <a:chExt cx="316800" cy="1384535"/>
            </a:xfrm>
          </p:grpSpPr>
          <p:sp>
            <p:nvSpPr>
              <p:cNvPr id="19" name="Google Shape;19;p15"/>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5"/>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5"/>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5"/>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15"/>
            <p:cNvGrpSpPr/>
            <p:nvPr/>
          </p:nvGrpSpPr>
          <p:grpSpPr>
            <a:xfrm>
              <a:off x="8717625" y="3409675"/>
              <a:ext cx="316800" cy="1732548"/>
              <a:chOff x="8717625" y="3409675"/>
              <a:chExt cx="316800" cy="1732548"/>
            </a:xfrm>
          </p:grpSpPr>
          <p:sp>
            <p:nvSpPr>
              <p:cNvPr id="24" name="Google Shape;24;p15"/>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5"/>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5"/>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5"/>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5"/>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15"/>
          <p:cNvGrpSpPr/>
          <p:nvPr/>
        </p:nvGrpSpPr>
        <p:grpSpPr>
          <a:xfrm>
            <a:off x="5043503" y="0"/>
            <a:ext cx="3814072" cy="3839101"/>
            <a:chOff x="5043503" y="0"/>
            <a:chExt cx="3814072" cy="3839101"/>
          </a:xfrm>
        </p:grpSpPr>
        <p:sp>
          <p:nvSpPr>
            <p:cNvPr id="30" name="Google Shape;30;p15"/>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5"/>
            <p:cNvSpPr/>
            <p:nvPr/>
          </p:nvSpPr>
          <p:spPr>
            <a:xfrm rot="-9830444">
              <a:off x="6469759" y="3480727"/>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15"/>
            <p:cNvGrpSpPr/>
            <p:nvPr/>
          </p:nvGrpSpPr>
          <p:grpSpPr>
            <a:xfrm>
              <a:off x="7647815" y="2704283"/>
              <a:ext cx="635220" cy="635219"/>
              <a:chOff x="6725724" y="2701260"/>
              <a:chExt cx="1208101" cy="1208100"/>
            </a:xfrm>
          </p:grpSpPr>
          <p:sp>
            <p:nvSpPr>
              <p:cNvPr id="33" name="Google Shape;33;p15"/>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5"/>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5"/>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15"/>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15"/>
            <p:cNvGrpSpPr/>
            <p:nvPr/>
          </p:nvGrpSpPr>
          <p:grpSpPr>
            <a:xfrm>
              <a:off x="7952718" y="179238"/>
              <a:ext cx="873165" cy="873002"/>
              <a:chOff x="7754428" y="208725"/>
              <a:chExt cx="541800" cy="541800"/>
            </a:xfrm>
          </p:grpSpPr>
          <p:sp>
            <p:nvSpPr>
              <p:cNvPr id="38" name="Google Shape;38;p15"/>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15"/>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5"/>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5"/>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5"/>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p:nvPr/>
          </p:nvSpPr>
          <p:spPr>
            <a:xfrm rot="-9830444">
              <a:off x="6469759" y="3480726"/>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5"/>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15"/>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24"/>
          <p:cNvGrpSpPr/>
          <p:nvPr/>
        </p:nvGrpSpPr>
        <p:grpSpPr>
          <a:xfrm>
            <a:off x="49" y="4099200"/>
            <a:ext cx="9144039" cy="1044300"/>
            <a:chOff x="49" y="4099200"/>
            <a:chExt cx="9144039" cy="1044300"/>
          </a:xfrm>
        </p:grpSpPr>
        <p:grpSp>
          <p:nvGrpSpPr>
            <p:cNvPr id="143" name="Google Shape;143;p24"/>
            <p:cNvGrpSpPr/>
            <p:nvPr/>
          </p:nvGrpSpPr>
          <p:grpSpPr>
            <a:xfrm>
              <a:off x="49" y="4309200"/>
              <a:ext cx="231622" cy="834300"/>
              <a:chOff x="2688737" y="4301380"/>
              <a:chExt cx="231900" cy="834300"/>
            </a:xfrm>
          </p:grpSpPr>
          <p:sp>
            <p:nvSpPr>
              <p:cNvPr id="144" name="Google Shape;144;p24"/>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4"/>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4"/>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24"/>
            <p:cNvGrpSpPr/>
            <p:nvPr/>
          </p:nvGrpSpPr>
          <p:grpSpPr>
            <a:xfrm>
              <a:off x="371403" y="4099200"/>
              <a:ext cx="231622" cy="1044300"/>
              <a:chOff x="2688737" y="4091380"/>
              <a:chExt cx="231900" cy="1044300"/>
            </a:xfrm>
          </p:grpSpPr>
          <p:sp>
            <p:nvSpPr>
              <p:cNvPr id="149" name="Google Shape;149;p24"/>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24"/>
            <p:cNvGrpSpPr/>
            <p:nvPr/>
          </p:nvGrpSpPr>
          <p:grpSpPr>
            <a:xfrm>
              <a:off x="742758" y="4309200"/>
              <a:ext cx="231622" cy="834300"/>
              <a:chOff x="2688737" y="4301380"/>
              <a:chExt cx="231900" cy="834300"/>
            </a:xfrm>
          </p:grpSpPr>
          <p:sp>
            <p:nvSpPr>
              <p:cNvPr id="155" name="Google Shape;155;p24"/>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24"/>
            <p:cNvGrpSpPr/>
            <p:nvPr/>
          </p:nvGrpSpPr>
          <p:grpSpPr>
            <a:xfrm>
              <a:off x="1114112" y="4518900"/>
              <a:ext cx="231622" cy="624600"/>
              <a:chOff x="2688737" y="4511080"/>
              <a:chExt cx="231900" cy="624600"/>
            </a:xfrm>
          </p:grpSpPr>
          <p:sp>
            <p:nvSpPr>
              <p:cNvPr id="160" name="Google Shape;160;p24"/>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24"/>
            <p:cNvGrpSpPr/>
            <p:nvPr/>
          </p:nvGrpSpPr>
          <p:grpSpPr>
            <a:xfrm>
              <a:off x="1856753" y="4099200"/>
              <a:ext cx="231600" cy="1044300"/>
              <a:chOff x="1856753" y="4099200"/>
              <a:chExt cx="231600" cy="1044300"/>
            </a:xfrm>
          </p:grpSpPr>
          <p:sp>
            <p:nvSpPr>
              <p:cNvPr id="164" name="Google Shape;164;p24"/>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4"/>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4"/>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4"/>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4"/>
            <p:cNvGrpSpPr/>
            <p:nvPr/>
          </p:nvGrpSpPr>
          <p:grpSpPr>
            <a:xfrm>
              <a:off x="2228107" y="4309200"/>
              <a:ext cx="231600" cy="834300"/>
              <a:chOff x="2228107" y="4309200"/>
              <a:chExt cx="231600" cy="834300"/>
            </a:xfrm>
          </p:grpSpPr>
          <p:sp>
            <p:nvSpPr>
              <p:cNvPr id="170" name="Google Shape;170;p24"/>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4"/>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4"/>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4"/>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24"/>
            <p:cNvGrpSpPr/>
            <p:nvPr/>
          </p:nvGrpSpPr>
          <p:grpSpPr>
            <a:xfrm>
              <a:off x="2599462" y="4518900"/>
              <a:ext cx="231600" cy="624600"/>
              <a:chOff x="2599462" y="4518900"/>
              <a:chExt cx="231600" cy="624600"/>
            </a:xfrm>
          </p:grpSpPr>
          <p:sp>
            <p:nvSpPr>
              <p:cNvPr id="175" name="Google Shape;175;p24"/>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4"/>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24"/>
            <p:cNvGrpSpPr/>
            <p:nvPr/>
          </p:nvGrpSpPr>
          <p:grpSpPr>
            <a:xfrm>
              <a:off x="3342171" y="4099200"/>
              <a:ext cx="231600" cy="1044300"/>
              <a:chOff x="3342171" y="4099200"/>
              <a:chExt cx="231600" cy="1044300"/>
            </a:xfrm>
          </p:grpSpPr>
          <p:sp>
            <p:nvSpPr>
              <p:cNvPr id="179" name="Google Shape;179;p24"/>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4"/>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4"/>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4"/>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24"/>
            <p:cNvGrpSpPr/>
            <p:nvPr/>
          </p:nvGrpSpPr>
          <p:grpSpPr>
            <a:xfrm>
              <a:off x="3713525" y="4309200"/>
              <a:ext cx="231600" cy="834300"/>
              <a:chOff x="3713525" y="4309200"/>
              <a:chExt cx="231600" cy="834300"/>
            </a:xfrm>
          </p:grpSpPr>
          <p:sp>
            <p:nvSpPr>
              <p:cNvPr id="185" name="Google Shape;185;p24"/>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4"/>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24"/>
            <p:cNvGrpSpPr/>
            <p:nvPr/>
          </p:nvGrpSpPr>
          <p:grpSpPr>
            <a:xfrm>
              <a:off x="1485398" y="4309200"/>
              <a:ext cx="231600" cy="834300"/>
              <a:chOff x="1485398" y="4309200"/>
              <a:chExt cx="231600" cy="834300"/>
            </a:xfrm>
          </p:grpSpPr>
          <p:sp>
            <p:nvSpPr>
              <p:cNvPr id="190" name="Google Shape;190;p24"/>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4"/>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24"/>
            <p:cNvGrpSpPr/>
            <p:nvPr/>
          </p:nvGrpSpPr>
          <p:grpSpPr>
            <a:xfrm>
              <a:off x="4084879" y="4518900"/>
              <a:ext cx="231600" cy="624600"/>
              <a:chOff x="4084879" y="4518900"/>
              <a:chExt cx="231600" cy="624600"/>
            </a:xfrm>
          </p:grpSpPr>
          <p:sp>
            <p:nvSpPr>
              <p:cNvPr id="195" name="Google Shape;195;p24"/>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4"/>
            <p:cNvGrpSpPr/>
            <p:nvPr/>
          </p:nvGrpSpPr>
          <p:grpSpPr>
            <a:xfrm>
              <a:off x="2970816" y="4309200"/>
              <a:ext cx="231600" cy="834300"/>
              <a:chOff x="2970816" y="4309200"/>
              <a:chExt cx="231600" cy="834300"/>
            </a:xfrm>
          </p:grpSpPr>
          <p:sp>
            <p:nvSpPr>
              <p:cNvPr id="199" name="Google Shape;199;p24"/>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24"/>
            <p:cNvGrpSpPr/>
            <p:nvPr/>
          </p:nvGrpSpPr>
          <p:grpSpPr>
            <a:xfrm>
              <a:off x="4456234" y="4309200"/>
              <a:ext cx="231600" cy="834300"/>
              <a:chOff x="4456234" y="4309200"/>
              <a:chExt cx="231600" cy="834300"/>
            </a:xfrm>
          </p:grpSpPr>
          <p:sp>
            <p:nvSpPr>
              <p:cNvPr id="204" name="Google Shape;204;p24"/>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4"/>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24"/>
            <p:cNvGrpSpPr/>
            <p:nvPr/>
          </p:nvGrpSpPr>
          <p:grpSpPr>
            <a:xfrm>
              <a:off x="4827588" y="4099200"/>
              <a:ext cx="231600" cy="1044300"/>
              <a:chOff x="4827588" y="4099200"/>
              <a:chExt cx="231600" cy="1044300"/>
            </a:xfrm>
          </p:grpSpPr>
          <p:sp>
            <p:nvSpPr>
              <p:cNvPr id="209" name="Google Shape;209;p24"/>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4"/>
            <p:cNvGrpSpPr/>
            <p:nvPr/>
          </p:nvGrpSpPr>
          <p:grpSpPr>
            <a:xfrm>
              <a:off x="5198943" y="4309200"/>
              <a:ext cx="231600" cy="834300"/>
              <a:chOff x="5198943" y="4309200"/>
              <a:chExt cx="231600" cy="834300"/>
            </a:xfrm>
          </p:grpSpPr>
          <p:sp>
            <p:nvSpPr>
              <p:cNvPr id="215" name="Google Shape;215;p24"/>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4"/>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4"/>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4"/>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24"/>
            <p:cNvGrpSpPr/>
            <p:nvPr/>
          </p:nvGrpSpPr>
          <p:grpSpPr>
            <a:xfrm>
              <a:off x="5570297" y="4518900"/>
              <a:ext cx="231600" cy="624600"/>
              <a:chOff x="5570297" y="4518900"/>
              <a:chExt cx="231600" cy="624600"/>
            </a:xfrm>
          </p:grpSpPr>
          <p:sp>
            <p:nvSpPr>
              <p:cNvPr id="220" name="Google Shape;220;p24"/>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4"/>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4"/>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24"/>
            <p:cNvGrpSpPr/>
            <p:nvPr/>
          </p:nvGrpSpPr>
          <p:grpSpPr>
            <a:xfrm>
              <a:off x="5941652" y="4309200"/>
              <a:ext cx="231600" cy="834300"/>
              <a:chOff x="5941652" y="4309200"/>
              <a:chExt cx="231600" cy="834300"/>
            </a:xfrm>
          </p:grpSpPr>
          <p:sp>
            <p:nvSpPr>
              <p:cNvPr id="224" name="Google Shape;224;p24"/>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4"/>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4"/>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24"/>
            <p:cNvGrpSpPr/>
            <p:nvPr/>
          </p:nvGrpSpPr>
          <p:grpSpPr>
            <a:xfrm>
              <a:off x="6313006" y="4099200"/>
              <a:ext cx="231600" cy="1044300"/>
              <a:chOff x="6313006" y="4099200"/>
              <a:chExt cx="231600" cy="1044300"/>
            </a:xfrm>
          </p:grpSpPr>
          <p:sp>
            <p:nvSpPr>
              <p:cNvPr id="229" name="Google Shape;229;p24"/>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4"/>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4"/>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24"/>
            <p:cNvGrpSpPr/>
            <p:nvPr/>
          </p:nvGrpSpPr>
          <p:grpSpPr>
            <a:xfrm>
              <a:off x="6684361" y="4309200"/>
              <a:ext cx="231600" cy="834300"/>
              <a:chOff x="6684361" y="4309200"/>
              <a:chExt cx="231600" cy="834300"/>
            </a:xfrm>
          </p:grpSpPr>
          <p:sp>
            <p:nvSpPr>
              <p:cNvPr id="235" name="Google Shape;235;p24"/>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4"/>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24"/>
            <p:cNvGrpSpPr/>
            <p:nvPr/>
          </p:nvGrpSpPr>
          <p:grpSpPr>
            <a:xfrm>
              <a:off x="7055715" y="4518900"/>
              <a:ext cx="231600" cy="624600"/>
              <a:chOff x="7055715" y="4518900"/>
              <a:chExt cx="231600" cy="624600"/>
            </a:xfrm>
          </p:grpSpPr>
          <p:sp>
            <p:nvSpPr>
              <p:cNvPr id="240" name="Google Shape;240;p24"/>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4"/>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24"/>
            <p:cNvGrpSpPr/>
            <p:nvPr/>
          </p:nvGrpSpPr>
          <p:grpSpPr>
            <a:xfrm>
              <a:off x="7798424" y="4099200"/>
              <a:ext cx="231600" cy="1044300"/>
              <a:chOff x="7798424" y="4099200"/>
              <a:chExt cx="231600" cy="1044300"/>
            </a:xfrm>
          </p:grpSpPr>
          <p:sp>
            <p:nvSpPr>
              <p:cNvPr id="244" name="Google Shape;244;p24"/>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4"/>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4"/>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24"/>
            <p:cNvGrpSpPr/>
            <p:nvPr/>
          </p:nvGrpSpPr>
          <p:grpSpPr>
            <a:xfrm>
              <a:off x="8169779" y="4309200"/>
              <a:ext cx="231600" cy="834300"/>
              <a:chOff x="8169779" y="4309200"/>
              <a:chExt cx="231600" cy="834300"/>
            </a:xfrm>
          </p:grpSpPr>
          <p:sp>
            <p:nvSpPr>
              <p:cNvPr id="250" name="Google Shape;250;p24"/>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4"/>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4"/>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24"/>
            <p:cNvGrpSpPr/>
            <p:nvPr/>
          </p:nvGrpSpPr>
          <p:grpSpPr>
            <a:xfrm>
              <a:off x="7427070" y="4309200"/>
              <a:ext cx="231600" cy="834300"/>
              <a:chOff x="7427070" y="4309200"/>
              <a:chExt cx="231600" cy="834300"/>
            </a:xfrm>
          </p:grpSpPr>
          <p:sp>
            <p:nvSpPr>
              <p:cNvPr id="255" name="Google Shape;255;p24"/>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4"/>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4"/>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24"/>
            <p:cNvGrpSpPr/>
            <p:nvPr/>
          </p:nvGrpSpPr>
          <p:grpSpPr>
            <a:xfrm>
              <a:off x="8541133" y="4518900"/>
              <a:ext cx="231600" cy="624600"/>
              <a:chOff x="8541133" y="4518900"/>
              <a:chExt cx="231600" cy="624600"/>
            </a:xfrm>
          </p:grpSpPr>
          <p:sp>
            <p:nvSpPr>
              <p:cNvPr id="260" name="Google Shape;260;p24"/>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24"/>
            <p:cNvGrpSpPr/>
            <p:nvPr/>
          </p:nvGrpSpPr>
          <p:grpSpPr>
            <a:xfrm>
              <a:off x="8912488" y="4309200"/>
              <a:ext cx="231600" cy="834300"/>
              <a:chOff x="8912488" y="4309200"/>
              <a:chExt cx="231600" cy="834300"/>
            </a:xfrm>
          </p:grpSpPr>
          <p:sp>
            <p:nvSpPr>
              <p:cNvPr id="264" name="Google Shape;264;p24"/>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24"/>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24"/>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70" name="Google Shape;270;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16"/>
          <p:cNvGrpSpPr/>
          <p:nvPr/>
        </p:nvGrpSpPr>
        <p:grpSpPr>
          <a:xfrm>
            <a:off x="625966" y="299376"/>
            <a:ext cx="999312" cy="999312"/>
            <a:chOff x="348199" y="179450"/>
            <a:chExt cx="1116300" cy="1116300"/>
          </a:xfrm>
        </p:grpSpPr>
        <p:sp>
          <p:nvSpPr>
            <p:cNvPr id="51" name="Google Shape;51;p16"/>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6"/>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1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6"/>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grpSp>
        <p:nvGrpSpPr>
          <p:cNvPr id="57" name="Google Shape;57;p17"/>
          <p:cNvGrpSpPr/>
          <p:nvPr/>
        </p:nvGrpSpPr>
        <p:grpSpPr>
          <a:xfrm>
            <a:off x="146769" y="3406"/>
            <a:ext cx="1233214" cy="1384535"/>
            <a:chOff x="146769" y="3406"/>
            <a:chExt cx="1233214" cy="1384535"/>
          </a:xfrm>
        </p:grpSpPr>
        <p:grpSp>
          <p:nvGrpSpPr>
            <p:cNvPr id="58" name="Google Shape;58;p17"/>
            <p:cNvGrpSpPr/>
            <p:nvPr/>
          </p:nvGrpSpPr>
          <p:grpSpPr>
            <a:xfrm>
              <a:off x="1063183" y="3406"/>
              <a:ext cx="316800" cy="688513"/>
              <a:chOff x="1063183" y="3406"/>
              <a:chExt cx="316800" cy="688513"/>
            </a:xfrm>
          </p:grpSpPr>
          <p:sp>
            <p:nvSpPr>
              <p:cNvPr id="59" name="Google Shape;59;p17"/>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7"/>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17"/>
            <p:cNvGrpSpPr/>
            <p:nvPr/>
          </p:nvGrpSpPr>
          <p:grpSpPr>
            <a:xfrm>
              <a:off x="604976" y="3406"/>
              <a:ext cx="316800" cy="1036524"/>
              <a:chOff x="604976" y="3406"/>
              <a:chExt cx="316800" cy="1036524"/>
            </a:xfrm>
          </p:grpSpPr>
          <p:sp>
            <p:nvSpPr>
              <p:cNvPr id="62" name="Google Shape;62;p17"/>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7"/>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7"/>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17"/>
            <p:cNvGrpSpPr/>
            <p:nvPr/>
          </p:nvGrpSpPr>
          <p:grpSpPr>
            <a:xfrm>
              <a:off x="146769" y="3406"/>
              <a:ext cx="316800" cy="1384535"/>
              <a:chOff x="146769" y="3406"/>
              <a:chExt cx="316800" cy="1384535"/>
            </a:xfrm>
          </p:grpSpPr>
          <p:sp>
            <p:nvSpPr>
              <p:cNvPr id="66" name="Google Shape;66;p17"/>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7"/>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7"/>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 name="Google Shape;70;p17"/>
          <p:cNvGrpSpPr/>
          <p:nvPr/>
        </p:nvGrpSpPr>
        <p:grpSpPr>
          <a:xfrm>
            <a:off x="6775084" y="2904008"/>
            <a:ext cx="2186147" cy="2239500"/>
            <a:chOff x="6775084" y="2904008"/>
            <a:chExt cx="2186147" cy="2239500"/>
          </a:xfrm>
        </p:grpSpPr>
        <p:grpSp>
          <p:nvGrpSpPr>
            <p:cNvPr id="71" name="Google Shape;71;p17"/>
            <p:cNvGrpSpPr/>
            <p:nvPr/>
          </p:nvGrpSpPr>
          <p:grpSpPr>
            <a:xfrm>
              <a:off x="6775084" y="4253708"/>
              <a:ext cx="409500" cy="889800"/>
              <a:chOff x="6775084" y="4253708"/>
              <a:chExt cx="409500" cy="889800"/>
            </a:xfrm>
          </p:grpSpPr>
          <p:sp>
            <p:nvSpPr>
              <p:cNvPr id="72" name="Google Shape;72;p17"/>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7"/>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17"/>
            <p:cNvGrpSpPr/>
            <p:nvPr/>
          </p:nvGrpSpPr>
          <p:grpSpPr>
            <a:xfrm>
              <a:off x="7367299" y="3804008"/>
              <a:ext cx="409500" cy="1339500"/>
              <a:chOff x="7367299" y="3804008"/>
              <a:chExt cx="409500" cy="1339500"/>
            </a:xfrm>
          </p:grpSpPr>
          <p:sp>
            <p:nvSpPr>
              <p:cNvPr id="75" name="Google Shape;75;p17"/>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17"/>
            <p:cNvGrpSpPr/>
            <p:nvPr/>
          </p:nvGrpSpPr>
          <p:grpSpPr>
            <a:xfrm>
              <a:off x="7959516" y="3354008"/>
              <a:ext cx="409500" cy="1789500"/>
              <a:chOff x="7959516" y="3354008"/>
              <a:chExt cx="409500" cy="1789500"/>
            </a:xfrm>
          </p:grpSpPr>
          <p:sp>
            <p:nvSpPr>
              <p:cNvPr id="79" name="Google Shape;79;p17"/>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17"/>
            <p:cNvGrpSpPr/>
            <p:nvPr/>
          </p:nvGrpSpPr>
          <p:grpSpPr>
            <a:xfrm>
              <a:off x="8551731" y="2904008"/>
              <a:ext cx="409500" cy="2239500"/>
              <a:chOff x="8551731" y="2904008"/>
              <a:chExt cx="409500" cy="2239500"/>
            </a:xfrm>
          </p:grpSpPr>
          <p:sp>
            <p:nvSpPr>
              <p:cNvPr id="84" name="Google Shape;84;p17"/>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7"/>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 name="Google Shape;89;p1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0" name="Google Shape;90;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18"/>
          <p:cNvGrpSpPr/>
          <p:nvPr/>
        </p:nvGrpSpPr>
        <p:grpSpPr>
          <a:xfrm>
            <a:off x="625966" y="299376"/>
            <a:ext cx="999312" cy="999312"/>
            <a:chOff x="348199" y="179450"/>
            <a:chExt cx="1116300" cy="1116300"/>
          </a:xfrm>
        </p:grpSpPr>
        <p:sp>
          <p:nvSpPr>
            <p:cNvPr id="93" name="Google Shape;93;p18"/>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8"/>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18"/>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7" name="Google Shape;97;p18"/>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19"/>
          <p:cNvGrpSpPr/>
          <p:nvPr/>
        </p:nvGrpSpPr>
        <p:grpSpPr>
          <a:xfrm>
            <a:off x="625966" y="299376"/>
            <a:ext cx="999312" cy="999312"/>
            <a:chOff x="348199" y="179450"/>
            <a:chExt cx="1116300" cy="1116300"/>
          </a:xfrm>
        </p:grpSpPr>
        <p:sp>
          <p:nvSpPr>
            <p:cNvPr id="101" name="Google Shape;101;p19"/>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20"/>
          <p:cNvGrpSpPr/>
          <p:nvPr/>
        </p:nvGrpSpPr>
        <p:grpSpPr>
          <a:xfrm>
            <a:off x="625966" y="299376"/>
            <a:ext cx="999312" cy="999312"/>
            <a:chOff x="348199" y="179450"/>
            <a:chExt cx="1116300" cy="1116300"/>
          </a:xfrm>
        </p:grpSpPr>
        <p:sp>
          <p:nvSpPr>
            <p:cNvPr id="107" name="Google Shape;107;p2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2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2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1" name="Google Shape;111;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21"/>
          <p:cNvGrpSpPr/>
          <p:nvPr/>
        </p:nvGrpSpPr>
        <p:grpSpPr>
          <a:xfrm>
            <a:off x="6866714" y="1307"/>
            <a:ext cx="2267451" cy="2601689"/>
            <a:chOff x="6790514" y="1307"/>
            <a:chExt cx="2267451" cy="2601689"/>
          </a:xfrm>
        </p:grpSpPr>
        <p:grpSp>
          <p:nvGrpSpPr>
            <p:cNvPr id="114" name="Google Shape;114;p21"/>
            <p:cNvGrpSpPr/>
            <p:nvPr/>
          </p:nvGrpSpPr>
          <p:grpSpPr>
            <a:xfrm>
              <a:off x="7067607" y="1307"/>
              <a:ext cx="1990358" cy="1990303"/>
              <a:chOff x="7067607" y="1307"/>
              <a:chExt cx="1990358" cy="1990303"/>
            </a:xfrm>
          </p:grpSpPr>
          <p:sp>
            <p:nvSpPr>
              <p:cNvPr id="115" name="Google Shape;115;p21"/>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1"/>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1"/>
              <p:cNvSpPr/>
              <p:nvPr/>
            </p:nvSpPr>
            <p:spPr>
              <a:xfrm rot="-8649154">
                <a:off x="7349962" y="283757"/>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21"/>
            <p:cNvGrpSpPr/>
            <p:nvPr/>
          </p:nvGrpSpPr>
          <p:grpSpPr>
            <a:xfrm>
              <a:off x="8207126" y="1807997"/>
              <a:ext cx="795000" cy="795000"/>
              <a:chOff x="8207126" y="1807997"/>
              <a:chExt cx="795000" cy="795000"/>
            </a:xfrm>
          </p:grpSpPr>
          <p:sp>
            <p:nvSpPr>
              <p:cNvPr id="119" name="Google Shape;119;p21"/>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1"/>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1"/>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21"/>
            <p:cNvGrpSpPr/>
            <p:nvPr/>
          </p:nvGrpSpPr>
          <p:grpSpPr>
            <a:xfrm>
              <a:off x="6790514" y="118857"/>
              <a:ext cx="548700" cy="548700"/>
              <a:chOff x="6790514" y="118857"/>
              <a:chExt cx="548700" cy="548700"/>
            </a:xfrm>
          </p:grpSpPr>
          <p:sp>
            <p:nvSpPr>
              <p:cNvPr id="123" name="Google Shape;123;p21"/>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1"/>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2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6" name="Google Shape;126;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22"/>
          <p:cNvGrpSpPr/>
          <p:nvPr/>
        </p:nvGrpSpPr>
        <p:grpSpPr>
          <a:xfrm>
            <a:off x="625966" y="299376"/>
            <a:ext cx="999312" cy="999312"/>
            <a:chOff x="348199" y="179450"/>
            <a:chExt cx="1116300" cy="1116300"/>
          </a:xfrm>
        </p:grpSpPr>
        <p:sp>
          <p:nvSpPr>
            <p:cNvPr id="129" name="Google Shape;129;p2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2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3" name="Google Shape;133;p2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4" name="Google Shape;134;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23"/>
          <p:cNvGrpSpPr/>
          <p:nvPr/>
        </p:nvGrpSpPr>
        <p:grpSpPr>
          <a:xfrm>
            <a:off x="713373" y="3847119"/>
            <a:ext cx="825392" cy="825392"/>
            <a:chOff x="348199" y="179450"/>
            <a:chExt cx="1116300" cy="1116300"/>
          </a:xfrm>
        </p:grpSpPr>
        <p:sp>
          <p:nvSpPr>
            <p:cNvPr id="137" name="Google Shape;137;p23"/>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3"/>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23"/>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0" name="Google Shape;140;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www.canva.com/design/DAE6ENqFp8U/nSgAAgStKQKKH9Psf-IAjw/view?utm_content=DAE6ENqFp8U&amp;utm_campaign=designshare&amp;utm_medium=link&amp;utm_source=publishshare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ucid.app/lucidchart/a07317ac-2c9b-4923-9b97-89a242eaf052/edit?invitationId=inv_3e6aa80e-7cdf-44c3-a402-4ee53cd70186"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hyperlink" Target="https://lucid.app/lucidchart/a07317ac-2c9b-4923-9b97-89a242eaf052/edit?invitationId=inv_3e6aa80e-7cdf-44c3-a402-4ee53cd7018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canva.com/design/DAE5IEVzDQE/u1ceYi_xx74R1QJHzJz3Cw/view?utm_content=DAE5IEVzDQE&amp;utm_campaign=designshare&amp;utm_medium=link&amp;utm_source=sharebutton" TargetMode="Externa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oferta.senasofiaplus.edu.co/sofia-ofer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
          <p:cNvSpPr txBox="1"/>
          <p:nvPr>
            <p:ph type="ctrTitle"/>
          </p:nvPr>
        </p:nvSpPr>
        <p:spPr>
          <a:xfrm>
            <a:off x="658300" y="1240888"/>
            <a:ext cx="4255500" cy="1872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000"/>
              <a:buNone/>
            </a:pPr>
            <a:r>
              <a:rPr lang="es" sz="1200">
                <a:latin typeface="Times New Roman"/>
                <a:ea typeface="Times New Roman"/>
                <a:cs typeface="Times New Roman"/>
                <a:sym typeface="Times New Roman"/>
              </a:rPr>
              <a:t>CARFOX</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4000"/>
              <a:buNone/>
            </a:pPr>
            <a:r>
              <a:t/>
            </a:r>
            <a:endParaRPr sz="1200">
              <a:latin typeface="Times New Roman"/>
              <a:ea typeface="Times New Roman"/>
              <a:cs typeface="Times New Roman"/>
              <a:sym typeface="Times New Roman"/>
            </a:endParaRPr>
          </a:p>
        </p:txBody>
      </p:sp>
      <p:sp>
        <p:nvSpPr>
          <p:cNvPr id="278" name="Google Shape;278;p5"/>
          <p:cNvSpPr txBox="1"/>
          <p:nvPr>
            <p:ph idx="1" type="subTitle"/>
          </p:nvPr>
        </p:nvSpPr>
        <p:spPr>
          <a:xfrm>
            <a:off x="658300" y="2665750"/>
            <a:ext cx="4255500" cy="1274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600"/>
              <a:buNone/>
            </a:pPr>
            <a:r>
              <a:rPr lang="es" sz="1200">
                <a:latin typeface="Times New Roman"/>
                <a:ea typeface="Times New Roman"/>
                <a:cs typeface="Times New Roman"/>
                <a:sym typeface="Times New Roman"/>
              </a:rPr>
              <a:t>Laura Valentina Mosquera Rodriguez</a:t>
            </a:r>
            <a:endParaRPr sz="1200">
              <a:latin typeface="Times New Roman"/>
              <a:ea typeface="Times New Roman"/>
              <a:cs typeface="Times New Roman"/>
              <a:sym typeface="Times New Roman"/>
            </a:endParaRPr>
          </a:p>
          <a:p>
            <a:pPr indent="0" lvl="0" marL="0" rtl="0" algn="l">
              <a:lnSpc>
                <a:spcPct val="80000"/>
              </a:lnSpc>
              <a:spcBef>
                <a:spcPts val="0"/>
              </a:spcBef>
              <a:spcAft>
                <a:spcPts val="0"/>
              </a:spcAft>
              <a:buSzPts val="1600"/>
              <a:buNone/>
            </a:pPr>
            <a:r>
              <a:rPr lang="es" sz="1200">
                <a:latin typeface="Times New Roman"/>
                <a:ea typeface="Times New Roman"/>
                <a:cs typeface="Times New Roman"/>
                <a:sym typeface="Times New Roman"/>
              </a:rPr>
              <a:t>Ana Sofia Aldana Diaz</a:t>
            </a:r>
            <a:endParaRPr sz="1200">
              <a:latin typeface="Times New Roman"/>
              <a:ea typeface="Times New Roman"/>
              <a:cs typeface="Times New Roman"/>
              <a:sym typeface="Times New Roman"/>
            </a:endParaRPr>
          </a:p>
          <a:p>
            <a:pPr indent="0" lvl="0" marL="0" rtl="0" algn="l">
              <a:lnSpc>
                <a:spcPct val="80000"/>
              </a:lnSpc>
              <a:spcBef>
                <a:spcPts val="0"/>
              </a:spcBef>
              <a:spcAft>
                <a:spcPts val="0"/>
              </a:spcAft>
              <a:buSzPts val="1600"/>
              <a:buNone/>
            </a:pPr>
            <a:r>
              <a:rPr lang="es" sz="1200">
                <a:latin typeface="Times New Roman"/>
                <a:ea typeface="Times New Roman"/>
                <a:cs typeface="Times New Roman"/>
                <a:sym typeface="Times New Roman"/>
              </a:rPr>
              <a:t>Mariana Leon Niño</a:t>
            </a:r>
            <a:endParaRPr sz="1200">
              <a:latin typeface="Times New Roman"/>
              <a:ea typeface="Times New Roman"/>
              <a:cs typeface="Times New Roman"/>
              <a:sym typeface="Times New Roman"/>
            </a:endParaRPr>
          </a:p>
          <a:p>
            <a:pPr indent="0" lvl="0" marL="0" rtl="0" algn="l">
              <a:lnSpc>
                <a:spcPct val="80000"/>
              </a:lnSpc>
              <a:spcBef>
                <a:spcPts val="0"/>
              </a:spcBef>
              <a:spcAft>
                <a:spcPts val="0"/>
              </a:spcAft>
              <a:buSzPts val="1600"/>
              <a:buNone/>
            </a:pPr>
            <a:r>
              <a:rPr lang="es" sz="1200">
                <a:latin typeface="Times New Roman"/>
                <a:ea typeface="Times New Roman"/>
                <a:cs typeface="Times New Roman"/>
                <a:sym typeface="Times New Roman"/>
              </a:rPr>
              <a:t>Leonardo Gutierrez Martinez</a:t>
            </a:r>
            <a:endParaRPr sz="1200">
              <a:latin typeface="Times New Roman"/>
              <a:ea typeface="Times New Roman"/>
              <a:cs typeface="Times New Roman"/>
              <a:sym typeface="Times New Roman"/>
            </a:endParaRPr>
          </a:p>
          <a:p>
            <a:pPr indent="0" lvl="0" marL="0" rtl="0" algn="l">
              <a:lnSpc>
                <a:spcPct val="80000"/>
              </a:lnSpc>
              <a:spcBef>
                <a:spcPts val="0"/>
              </a:spcBef>
              <a:spcAft>
                <a:spcPts val="0"/>
              </a:spcAft>
              <a:buSzPts val="1600"/>
              <a:buNone/>
            </a:pPr>
            <a:r>
              <a:rPr lang="es" sz="1200">
                <a:latin typeface="Times New Roman"/>
                <a:ea typeface="Times New Roman"/>
                <a:cs typeface="Times New Roman"/>
                <a:sym typeface="Times New Roman"/>
              </a:rPr>
              <a:t>Juan David Melo</a:t>
            </a:r>
            <a:endParaRPr sz="1200">
              <a:latin typeface="Times New Roman"/>
              <a:ea typeface="Times New Roman"/>
              <a:cs typeface="Times New Roman"/>
              <a:sym typeface="Times New Roman"/>
            </a:endParaRPr>
          </a:p>
        </p:txBody>
      </p:sp>
      <p:pic>
        <p:nvPicPr>
          <p:cNvPr id="279" name="Google Shape;279;p5"/>
          <p:cNvPicPr preferRelativeResize="0"/>
          <p:nvPr/>
        </p:nvPicPr>
        <p:blipFill rotWithShape="1">
          <a:blip r:embed="rId3">
            <a:alphaModFix/>
          </a:blip>
          <a:srcRect b="0" l="0" r="0" t="0"/>
          <a:stretch/>
        </p:blipFill>
        <p:spPr>
          <a:xfrm>
            <a:off x="5709675" y="834850"/>
            <a:ext cx="1924200" cy="2101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1850e2f4bb_0_11"/>
          <p:cNvSpPr txBox="1"/>
          <p:nvPr>
            <p:ph type="title"/>
          </p:nvPr>
        </p:nvSpPr>
        <p:spPr>
          <a:xfrm>
            <a:off x="1239050" y="58712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Técnicas e instrumentos de recolección</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Contextualización </a:t>
            </a:r>
            <a:r>
              <a:rPr lang="es"/>
              <a:t> </a:t>
            </a:r>
            <a:endParaRPr/>
          </a:p>
        </p:txBody>
      </p:sp>
      <p:sp>
        <p:nvSpPr>
          <p:cNvPr id="358" name="Google Shape;358;g11850e2f4bb_0_11"/>
          <p:cNvSpPr txBox="1"/>
          <p:nvPr>
            <p:ph idx="1" type="body"/>
          </p:nvPr>
        </p:nvSpPr>
        <p:spPr>
          <a:xfrm>
            <a:off x="1314225" y="2140525"/>
            <a:ext cx="4546200" cy="1755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200">
                <a:latin typeface="Times New Roman"/>
                <a:ea typeface="Times New Roman"/>
                <a:cs typeface="Times New Roman"/>
                <a:sym typeface="Times New Roman"/>
              </a:rPr>
              <a:t>Un aspecto fundamental en el proceso de una investigación es la obtención de información partiendo de esta base depende la confiabilidad y validez del estudio, adquisición de información confiable y válida, requiere cuidado y dedicación, de esta recolección implantada dependerá el sistema que se quiere brindar.</a:t>
            </a:r>
            <a:r>
              <a:rPr lang="es" sz="1200">
                <a:solidFill>
                  <a:srgbClr val="000000"/>
                </a:solidFill>
                <a:latin typeface="Times New Roman"/>
                <a:ea typeface="Times New Roman"/>
                <a:cs typeface="Times New Roman"/>
                <a:sym typeface="Times New Roman"/>
              </a:rPr>
              <a:t> (Galvis, 2014)</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latin typeface="Times New Roman"/>
              <a:ea typeface="Times New Roman"/>
              <a:cs typeface="Times New Roman"/>
              <a:sym typeface="Times New Roman"/>
            </a:endParaRPr>
          </a:p>
        </p:txBody>
      </p:sp>
      <p:sp>
        <p:nvSpPr>
          <p:cNvPr id="359" name="Google Shape;359;g11850e2f4bb_0_11"/>
          <p:cNvSpPr txBox="1"/>
          <p:nvPr/>
        </p:nvSpPr>
        <p:spPr>
          <a:xfrm>
            <a:off x="6283750" y="1586425"/>
            <a:ext cx="7138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8</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Encuesta</a:t>
            </a:r>
            <a:endParaRPr b="0" i="1" sz="1200" u="none" cap="none" strike="noStrike">
              <a:solidFill>
                <a:srgbClr val="000000"/>
              </a:solidFill>
              <a:latin typeface="Times New Roman"/>
              <a:ea typeface="Times New Roman"/>
              <a:cs typeface="Times New Roman"/>
              <a:sym typeface="Times New Roman"/>
            </a:endParaRPr>
          </a:p>
        </p:txBody>
      </p:sp>
      <p:pic>
        <p:nvPicPr>
          <p:cNvPr id="360" name="Google Shape;360;g11850e2f4bb_0_11"/>
          <p:cNvPicPr preferRelativeResize="0"/>
          <p:nvPr/>
        </p:nvPicPr>
        <p:blipFill rotWithShape="1">
          <a:blip r:embed="rId3">
            <a:alphaModFix/>
          </a:blip>
          <a:srcRect b="0" l="0" r="0" t="0"/>
          <a:stretch/>
        </p:blipFill>
        <p:spPr>
          <a:xfrm>
            <a:off x="6531625" y="2383700"/>
            <a:ext cx="2211676" cy="1486250"/>
          </a:xfrm>
          <a:prstGeom prst="rect">
            <a:avLst/>
          </a:prstGeom>
          <a:noFill/>
          <a:ln>
            <a:noFill/>
          </a:ln>
        </p:spPr>
      </p:pic>
      <p:sp>
        <p:nvSpPr>
          <p:cNvPr id="361" name="Google Shape;361;g11850e2f4bb_0_11"/>
          <p:cNvSpPr txBox="1"/>
          <p:nvPr/>
        </p:nvSpPr>
        <p:spPr>
          <a:xfrm>
            <a:off x="6172200" y="4113125"/>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Times New Roman"/>
                <a:ea typeface="Times New Roman"/>
                <a:cs typeface="Times New Roman"/>
                <a:sym typeface="Times New Roman"/>
              </a:rPr>
              <a:t>Nota.Instrumento encuesta.</a:t>
            </a:r>
            <a:r>
              <a:rPr b="0" i="0" lang="es" sz="1100" u="none" cap="none" strike="noStrike">
                <a:solidFill>
                  <a:srgbClr val="000000"/>
                </a:solidFill>
                <a:latin typeface="Times New Roman"/>
                <a:ea typeface="Times New Roman"/>
                <a:cs typeface="Times New Roman"/>
                <a:sym typeface="Times New Roman"/>
              </a:rPr>
              <a:t>Moreno(2018).</a:t>
            </a:r>
            <a:endParaRPr b="0" i="1"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17b1f76841_0_0"/>
          <p:cNvSpPr txBox="1"/>
          <p:nvPr>
            <p:ph type="title"/>
          </p:nvPr>
        </p:nvSpPr>
        <p:spPr>
          <a:xfrm>
            <a:off x="1239050" y="58712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Técnicas e instrumentos de recolección</a:t>
            </a:r>
            <a:r>
              <a:rPr lang="es"/>
              <a:t> </a:t>
            </a:r>
            <a:endParaRPr/>
          </a:p>
        </p:txBody>
      </p:sp>
      <p:sp>
        <p:nvSpPr>
          <p:cNvPr id="367" name="Google Shape;367;g117b1f76841_0_0"/>
          <p:cNvSpPr txBox="1"/>
          <p:nvPr>
            <p:ph idx="1" type="body"/>
          </p:nvPr>
        </p:nvSpPr>
        <p:spPr>
          <a:xfrm>
            <a:off x="1239050" y="1444725"/>
            <a:ext cx="4546200" cy="336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a:latin typeface="Times New Roman"/>
                <a:ea typeface="Times New Roman"/>
                <a:cs typeface="Times New Roman"/>
                <a:sym typeface="Times New Roman"/>
              </a:rPr>
              <a:t>Definimos la técnica de entrevista, esta se basa en un diálogo cara a cara entre el entrevistador acerca de un tema previamente determinado.  </a:t>
            </a:r>
            <a:endParaRPr/>
          </a:p>
          <a:p>
            <a:pPr indent="0" lvl="0" marL="0" rtl="0" algn="l">
              <a:lnSpc>
                <a:spcPct val="115000"/>
              </a:lnSpc>
              <a:spcBef>
                <a:spcPts val="0"/>
              </a:spcBef>
              <a:spcAft>
                <a:spcPts val="0"/>
              </a:spcAft>
              <a:buSzPts val="1300"/>
              <a:buNone/>
            </a:pPr>
            <a:r>
              <a:rPr lang="es">
                <a:latin typeface="Times New Roman"/>
                <a:ea typeface="Times New Roman"/>
                <a:cs typeface="Times New Roman"/>
                <a:sym typeface="Times New Roman"/>
              </a:rPr>
              <a:t>Los roles a los cuales le realizamos este levantamiento de información son:</a:t>
            </a:r>
            <a:endParaRPr>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s">
                <a:latin typeface="Times New Roman"/>
                <a:ea typeface="Times New Roman"/>
                <a:cs typeface="Times New Roman"/>
                <a:sym typeface="Times New Roman"/>
              </a:rPr>
              <a:t>Administrador</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rPr lang="es">
                <a:latin typeface="Times New Roman"/>
                <a:ea typeface="Times New Roman"/>
                <a:cs typeface="Times New Roman"/>
                <a:sym typeface="Times New Roman"/>
              </a:rPr>
              <a:t>El instrumento que utilizamos fue el cuestionario el cual nos permite obtener la información de una manera clara y concisa a través de una forma impresa que incluye una serie de preguntas.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p>
        </p:txBody>
      </p:sp>
      <p:sp>
        <p:nvSpPr>
          <p:cNvPr id="368" name="Google Shape;368;g117b1f76841_0_0"/>
          <p:cNvSpPr txBox="1"/>
          <p:nvPr/>
        </p:nvSpPr>
        <p:spPr>
          <a:xfrm>
            <a:off x="6283750" y="1586425"/>
            <a:ext cx="7138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9</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Encuesta</a:t>
            </a:r>
            <a:endParaRPr b="0" i="1" sz="1200" u="none" cap="none" strike="noStrike">
              <a:solidFill>
                <a:srgbClr val="000000"/>
              </a:solidFill>
              <a:latin typeface="Times New Roman"/>
              <a:ea typeface="Times New Roman"/>
              <a:cs typeface="Times New Roman"/>
              <a:sym typeface="Times New Roman"/>
            </a:endParaRPr>
          </a:p>
        </p:txBody>
      </p:sp>
      <p:pic>
        <p:nvPicPr>
          <p:cNvPr id="369" name="Google Shape;369;g117b1f76841_0_0"/>
          <p:cNvPicPr preferRelativeResize="0"/>
          <p:nvPr/>
        </p:nvPicPr>
        <p:blipFill rotWithShape="1">
          <a:blip r:embed="rId3">
            <a:alphaModFix/>
          </a:blip>
          <a:srcRect b="0" l="0" r="0" t="0"/>
          <a:stretch/>
        </p:blipFill>
        <p:spPr>
          <a:xfrm>
            <a:off x="6531625" y="2383700"/>
            <a:ext cx="2211676" cy="1486250"/>
          </a:xfrm>
          <a:prstGeom prst="rect">
            <a:avLst/>
          </a:prstGeom>
          <a:noFill/>
          <a:ln>
            <a:noFill/>
          </a:ln>
        </p:spPr>
      </p:pic>
      <p:sp>
        <p:nvSpPr>
          <p:cNvPr id="370" name="Google Shape;370;g117b1f76841_0_0"/>
          <p:cNvSpPr txBox="1"/>
          <p:nvPr/>
        </p:nvSpPr>
        <p:spPr>
          <a:xfrm>
            <a:off x="6172200" y="4113125"/>
            <a:ext cx="713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Times New Roman"/>
                <a:ea typeface="Times New Roman"/>
                <a:cs typeface="Times New Roman"/>
                <a:sym typeface="Times New Roman"/>
              </a:rPr>
              <a:t>Nota.Instrumento encuesta.</a:t>
            </a:r>
            <a:r>
              <a:rPr b="0" i="0" lang="es" sz="1100" u="none" cap="none" strike="noStrike">
                <a:solidFill>
                  <a:srgbClr val="000000"/>
                </a:solidFill>
                <a:latin typeface="Times New Roman"/>
                <a:ea typeface="Times New Roman"/>
                <a:cs typeface="Times New Roman"/>
                <a:sym typeface="Times New Roman"/>
              </a:rPr>
              <a:t>Moreno(2018).</a:t>
            </a:r>
            <a:endParaRPr b="0" i="1"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17b1f76841_0_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Técnicas e instrumentos de recolección</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s" sz="1300">
                <a:latin typeface="Times New Roman"/>
                <a:ea typeface="Times New Roman"/>
                <a:cs typeface="Times New Roman"/>
                <a:sym typeface="Times New Roman"/>
              </a:rPr>
              <a:t>Rol Administrador  </a:t>
            </a:r>
            <a:endParaRPr sz="1300">
              <a:latin typeface="Times New Roman"/>
              <a:ea typeface="Times New Roman"/>
              <a:cs typeface="Times New Roman"/>
              <a:sym typeface="Times New Roman"/>
            </a:endParaRPr>
          </a:p>
        </p:txBody>
      </p:sp>
      <p:sp>
        <p:nvSpPr>
          <p:cNvPr id="376" name="Google Shape;376;g117b1f76841_0_6"/>
          <p:cNvSpPr txBox="1"/>
          <p:nvPr>
            <p:ph idx="1" type="body"/>
          </p:nvPr>
        </p:nvSpPr>
        <p:spPr>
          <a:xfrm>
            <a:off x="1093075" y="1866125"/>
            <a:ext cx="6492000" cy="2075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¿Qué ingresos tiene la empresa?</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¿Cuantos carros reciben semanalmente?</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¿La empresa maneja algún sistema de control en los productos que se ingresan?</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¿Selecciona los productos encargados?</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¿Cuántos proveedores tiene para la compra de repuestos?</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300"/>
              <a:buNone/>
            </a:pPr>
            <a:r>
              <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300"/>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1850e2f4bb_0_1"/>
          <p:cNvSpPr txBox="1"/>
          <p:nvPr>
            <p:ph type="title"/>
          </p:nvPr>
        </p:nvSpPr>
        <p:spPr>
          <a:xfrm>
            <a:off x="1303800" y="1647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sz="2400">
                <a:solidFill>
                  <a:srgbClr val="3C4043"/>
                </a:solidFill>
                <a:latin typeface="Times New Roman"/>
                <a:ea typeface="Times New Roman"/>
                <a:cs typeface="Times New Roman"/>
                <a:sym typeface="Times New Roman"/>
              </a:rPr>
              <a:t>Mapa de procesos</a:t>
            </a:r>
            <a:endParaRPr sz="2400">
              <a:solidFill>
                <a:srgbClr val="3C404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s" sz="2400">
                <a:solidFill>
                  <a:srgbClr val="3C4043"/>
                </a:solidFill>
                <a:latin typeface="Times New Roman"/>
                <a:ea typeface="Times New Roman"/>
                <a:cs typeface="Times New Roman"/>
                <a:sym typeface="Times New Roman"/>
              </a:rPr>
              <a:t>Contextualización </a:t>
            </a:r>
            <a:r>
              <a:rPr b="0" lang="es" sz="2400">
                <a:solidFill>
                  <a:srgbClr val="3C4043"/>
                </a:solidFill>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382" name="Google Shape;382;g11850e2f4bb_0_1"/>
          <p:cNvSpPr txBox="1"/>
          <p:nvPr>
            <p:ph idx="1" type="body"/>
          </p:nvPr>
        </p:nvSpPr>
        <p:spPr>
          <a:xfrm>
            <a:off x="1303800" y="1040700"/>
            <a:ext cx="7030500" cy="3253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a:latin typeface="Times New Roman"/>
                <a:ea typeface="Times New Roman"/>
                <a:cs typeface="Times New Roman"/>
                <a:sym typeface="Times New Roman"/>
              </a:rPr>
              <a:t>En esta se podrán identificar las áreas que están involucradas en la organización  de forma que a simple vista se pueda hacer una idea a que se dedica la empresa de Motors Company.</a:t>
            </a:r>
            <a:r>
              <a:rPr lang="es" sz="900">
                <a:solidFill>
                  <a:srgbClr val="000000"/>
                </a:solidFill>
                <a:latin typeface="Arial"/>
                <a:ea typeface="Arial"/>
                <a:cs typeface="Arial"/>
                <a:sym typeface="Arial"/>
              </a:rPr>
              <a:t>(Sanchez, </a:t>
            </a:r>
            <a:r>
              <a:rPr lang="es" sz="1100">
                <a:solidFill>
                  <a:srgbClr val="000000"/>
                </a:solidFill>
                <a:latin typeface="Arial"/>
                <a:ea typeface="Arial"/>
                <a:cs typeface="Arial"/>
                <a:sym typeface="Arial"/>
              </a:rPr>
              <a:t>2015)</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latin typeface="Times New Roman"/>
              <a:ea typeface="Times New Roman"/>
              <a:cs typeface="Times New Roman"/>
              <a:sym typeface="Times New Roman"/>
            </a:endParaRPr>
          </a:p>
        </p:txBody>
      </p:sp>
      <p:pic>
        <p:nvPicPr>
          <p:cNvPr id="383" name="Google Shape;383;g11850e2f4bb_0_1"/>
          <p:cNvPicPr preferRelativeResize="0"/>
          <p:nvPr/>
        </p:nvPicPr>
        <p:blipFill rotWithShape="1">
          <a:blip r:embed="rId3">
            <a:alphaModFix/>
          </a:blip>
          <a:srcRect b="0" l="0" r="0" t="0"/>
          <a:stretch/>
        </p:blipFill>
        <p:spPr>
          <a:xfrm>
            <a:off x="1492075" y="1784725"/>
            <a:ext cx="6489624" cy="2541600"/>
          </a:xfrm>
          <a:prstGeom prst="rect">
            <a:avLst/>
          </a:prstGeom>
          <a:noFill/>
          <a:ln>
            <a:noFill/>
          </a:ln>
        </p:spPr>
      </p:pic>
      <p:sp>
        <p:nvSpPr>
          <p:cNvPr id="384" name="Google Shape;384;g11850e2f4bb_0_1"/>
          <p:cNvSpPr txBox="1"/>
          <p:nvPr/>
        </p:nvSpPr>
        <p:spPr>
          <a:xfrm>
            <a:off x="1189825" y="4326325"/>
            <a:ext cx="7547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Times New Roman"/>
                <a:ea typeface="Times New Roman"/>
                <a:cs typeface="Times New Roman"/>
                <a:sym typeface="Times New Roman"/>
              </a:rPr>
              <a:t>Link:</a:t>
            </a:r>
            <a:r>
              <a:rPr b="0" i="1" lang="es" sz="1400" u="sng" cap="none" strike="noStrike">
                <a:solidFill>
                  <a:schemeClr val="hlink"/>
                </a:solidFill>
                <a:latin typeface="Times New Roman"/>
                <a:ea typeface="Times New Roman"/>
                <a:cs typeface="Times New Roman"/>
                <a:sym typeface="Times New Roman"/>
                <a:hlinkClick r:id="rId4"/>
              </a:rPr>
              <a:t>https://www.canva.com/design/DAE6ENqFp8U/nSgAAgStKQKKH9Psf-IAjw/view?utm_content=DAE6ENqFp8U&amp;utm_campaign=designshare&amp;utm_medium=link&amp;utm_source=publishsharelink</a:t>
            </a:r>
            <a:endParaRPr b="0" i="1"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1850e2f4bb_0_6"/>
          <p:cNvSpPr txBox="1"/>
          <p:nvPr>
            <p:ph type="title"/>
          </p:nvPr>
        </p:nvSpPr>
        <p:spPr>
          <a:xfrm>
            <a:off x="1303800" y="32590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0" lang="es" sz="2400">
                <a:solidFill>
                  <a:srgbClr val="3C4043"/>
                </a:solidFill>
                <a:latin typeface="Times New Roman"/>
                <a:ea typeface="Times New Roman"/>
                <a:cs typeface="Times New Roman"/>
                <a:sym typeface="Times New Roman"/>
              </a:rPr>
              <a:t>BPMN situación actual </a:t>
            </a:r>
            <a:endParaRPr sz="2400">
              <a:latin typeface="Times New Roman"/>
              <a:ea typeface="Times New Roman"/>
              <a:cs typeface="Times New Roman"/>
              <a:sym typeface="Times New Roman"/>
            </a:endParaRPr>
          </a:p>
        </p:txBody>
      </p:sp>
      <p:sp>
        <p:nvSpPr>
          <p:cNvPr id="390" name="Google Shape;390;g11850e2f4bb_0_6"/>
          <p:cNvSpPr txBox="1"/>
          <p:nvPr/>
        </p:nvSpPr>
        <p:spPr>
          <a:xfrm>
            <a:off x="1784750" y="4238725"/>
            <a:ext cx="7138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Times New Roman"/>
                <a:ea typeface="Times New Roman"/>
                <a:cs typeface="Times New Roman"/>
                <a:sym typeface="Times New Roman"/>
              </a:rPr>
              <a:t>Link:</a:t>
            </a:r>
            <a:r>
              <a:rPr i="1" lang="es" sz="1400" u="sng" cap="none" strike="noStrike">
                <a:solidFill>
                  <a:schemeClr val="hlink"/>
                </a:solidFill>
                <a:latin typeface="Times New Roman"/>
                <a:ea typeface="Times New Roman"/>
                <a:cs typeface="Times New Roman"/>
                <a:sym typeface="Times New Roman"/>
                <a:hlinkClick r:id="rId3"/>
              </a:rPr>
              <a:t>https://lucid.app/lucidchart/a07317ac-2c9b-4923-9b97-89a242eaf052/edit?invitationId=inv_3e6aa80e-7cdf-44c3-a402-4ee53cd70186</a:t>
            </a:r>
            <a:r>
              <a:rPr i="1" lang="es" sz="1400" u="none" cap="none" strike="noStrike">
                <a:solidFill>
                  <a:srgbClr val="000000"/>
                </a:solidFill>
                <a:latin typeface="Times New Roman"/>
                <a:ea typeface="Times New Roman"/>
                <a:cs typeface="Times New Roman"/>
                <a:sym typeface="Times New Roman"/>
              </a:rPr>
              <a:t> hoja 3</a:t>
            </a:r>
            <a:endParaRPr i="1"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pic>
        <p:nvPicPr>
          <p:cNvPr id="391" name="Google Shape;391;g11850e2f4bb_0_6"/>
          <p:cNvPicPr preferRelativeResize="0"/>
          <p:nvPr/>
        </p:nvPicPr>
        <p:blipFill rotWithShape="1">
          <a:blip r:embed="rId4">
            <a:alphaModFix/>
          </a:blip>
          <a:srcRect b="0" l="0" r="0" t="0"/>
          <a:stretch/>
        </p:blipFill>
        <p:spPr>
          <a:xfrm>
            <a:off x="1303800" y="825800"/>
            <a:ext cx="7030500" cy="3412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168373bebb_0_1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0" lang="es" sz="2400">
                <a:solidFill>
                  <a:srgbClr val="3C4043"/>
                </a:solidFill>
                <a:latin typeface="Times New Roman"/>
                <a:ea typeface="Times New Roman"/>
                <a:cs typeface="Times New Roman"/>
                <a:sym typeface="Times New Roman"/>
              </a:rPr>
              <a:t>BPMN propuesta del sistema </a:t>
            </a:r>
            <a:endParaRPr sz="2400">
              <a:latin typeface="Times New Roman"/>
              <a:ea typeface="Times New Roman"/>
              <a:cs typeface="Times New Roman"/>
              <a:sym typeface="Times New Roman"/>
            </a:endParaRPr>
          </a:p>
        </p:txBody>
      </p:sp>
      <p:pic>
        <p:nvPicPr>
          <p:cNvPr id="397" name="Google Shape;397;g1168373bebb_0_10"/>
          <p:cNvPicPr preferRelativeResize="0"/>
          <p:nvPr/>
        </p:nvPicPr>
        <p:blipFill rotWithShape="1">
          <a:blip r:embed="rId3">
            <a:alphaModFix/>
          </a:blip>
          <a:srcRect b="0" l="0" r="0" t="0"/>
          <a:stretch/>
        </p:blipFill>
        <p:spPr>
          <a:xfrm>
            <a:off x="566975" y="1126800"/>
            <a:ext cx="7767325" cy="387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18cbe6281f_5_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0" lang="es" sz="2400">
                <a:solidFill>
                  <a:srgbClr val="3C4043"/>
                </a:solidFill>
                <a:latin typeface="Times New Roman"/>
                <a:ea typeface="Times New Roman"/>
                <a:cs typeface="Times New Roman"/>
                <a:sym typeface="Times New Roman"/>
              </a:rPr>
              <a:t>BPMN propuesta del sistema </a:t>
            </a:r>
            <a:endParaRPr sz="2400">
              <a:latin typeface="Times New Roman"/>
              <a:ea typeface="Times New Roman"/>
              <a:cs typeface="Times New Roman"/>
              <a:sym typeface="Times New Roman"/>
            </a:endParaRPr>
          </a:p>
        </p:txBody>
      </p:sp>
      <p:pic>
        <p:nvPicPr>
          <p:cNvPr id="403" name="Google Shape;403;g118cbe6281f_5_1"/>
          <p:cNvPicPr preferRelativeResize="0"/>
          <p:nvPr/>
        </p:nvPicPr>
        <p:blipFill rotWithShape="1">
          <a:blip r:embed="rId3">
            <a:alphaModFix/>
          </a:blip>
          <a:srcRect b="0" l="0" r="0" t="0"/>
          <a:stretch/>
        </p:blipFill>
        <p:spPr>
          <a:xfrm>
            <a:off x="294100" y="1736100"/>
            <a:ext cx="8372475" cy="2057400"/>
          </a:xfrm>
          <a:prstGeom prst="rect">
            <a:avLst/>
          </a:prstGeom>
          <a:noFill/>
          <a:ln>
            <a:noFill/>
          </a:ln>
        </p:spPr>
      </p:pic>
      <p:sp>
        <p:nvSpPr>
          <p:cNvPr id="404" name="Google Shape;404;g118cbe6281f_5_1"/>
          <p:cNvSpPr txBox="1"/>
          <p:nvPr/>
        </p:nvSpPr>
        <p:spPr>
          <a:xfrm>
            <a:off x="736200" y="3931725"/>
            <a:ext cx="7138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Times New Roman"/>
                <a:ea typeface="Times New Roman"/>
                <a:cs typeface="Times New Roman"/>
                <a:sym typeface="Times New Roman"/>
              </a:rPr>
              <a:t>Link:</a:t>
            </a:r>
            <a:r>
              <a:rPr i="1" lang="es" sz="1400" u="sng" cap="none" strike="noStrike">
                <a:solidFill>
                  <a:schemeClr val="hlink"/>
                </a:solidFill>
                <a:latin typeface="Times New Roman"/>
                <a:ea typeface="Times New Roman"/>
                <a:cs typeface="Times New Roman"/>
                <a:sym typeface="Times New Roman"/>
                <a:hlinkClick r:id="rId4"/>
              </a:rPr>
              <a:t>https://lucid.app/lucidchart/a07317ac-2c9b-4923-9b97-89a242eaf052/edit?invitationId=inv_3e6aa80e-7cdf-44c3-a402-4ee53cd70186</a:t>
            </a:r>
            <a:r>
              <a:rPr i="1" lang="es" sz="1400" u="none" cap="none" strike="noStrike">
                <a:solidFill>
                  <a:srgbClr val="000000"/>
                </a:solidFill>
                <a:latin typeface="Times New Roman"/>
                <a:ea typeface="Times New Roman"/>
                <a:cs typeface="Times New Roman"/>
                <a:sym typeface="Times New Roman"/>
              </a:rPr>
              <a:t> </a:t>
            </a:r>
            <a:r>
              <a:rPr lang="es" sz="1400" u="none" cap="none" strike="noStrike">
                <a:solidFill>
                  <a:srgbClr val="000000"/>
                </a:solidFill>
                <a:latin typeface="Times New Roman"/>
                <a:ea typeface="Times New Roman"/>
                <a:cs typeface="Times New Roman"/>
                <a:sym typeface="Times New Roman"/>
              </a:rPr>
              <a:t>hoja 4</a:t>
            </a:r>
            <a:endParaRPr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17b1f76841_6_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10" name="Google Shape;410;g117b1f76841_6_5"/>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Registro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Administrador y el aliado deberán ingresar su  id </a:t>
                      </a:r>
                      <a:r>
                        <a:rPr lang="es" sz="1200">
                          <a:latin typeface="Times New Roman"/>
                          <a:ea typeface="Times New Roman"/>
                          <a:cs typeface="Times New Roman"/>
                          <a:sym typeface="Times New Roman"/>
                        </a:rPr>
                        <a:t>nombre, </a:t>
                      </a:r>
                      <a:r>
                        <a:rPr lang="es" sz="1200">
                          <a:latin typeface="Times New Roman"/>
                          <a:ea typeface="Times New Roman"/>
                          <a:cs typeface="Times New Roman"/>
                          <a:sym typeface="Times New Roman"/>
                        </a:rPr>
                        <a:t>teléfono</a:t>
                      </a:r>
                      <a:r>
                        <a:rPr lang="es" sz="1200">
                          <a:latin typeface="Times New Roman"/>
                          <a:ea typeface="Times New Roman"/>
                          <a:cs typeface="Times New Roman"/>
                          <a:sym typeface="Times New Roman"/>
                        </a:rPr>
                        <a:t>, correo, contraseña y </a:t>
                      </a:r>
                      <a:r>
                        <a:rPr lang="es" sz="1200">
                          <a:latin typeface="Times New Roman"/>
                          <a:ea typeface="Times New Roman"/>
                          <a:cs typeface="Times New Roman"/>
                          <a:sym typeface="Times New Roman"/>
                        </a:rPr>
                        <a:t>verificación</a:t>
                      </a:r>
                      <a:r>
                        <a:rPr lang="es" sz="1200">
                          <a:latin typeface="Times New Roman"/>
                          <a:ea typeface="Times New Roman"/>
                          <a:cs typeface="Times New Roman"/>
                          <a:sym typeface="Times New Roman"/>
                        </a:rPr>
                        <a:t> </a:t>
                      </a:r>
                      <a:r>
                        <a:rPr lang="es" sz="1200" u="none" cap="none" strike="noStrike">
                          <a:latin typeface="Times New Roman"/>
                          <a:ea typeface="Times New Roman"/>
                          <a:cs typeface="Times New Roman"/>
                          <a:sym typeface="Times New Roman"/>
                        </a:rPr>
                        <a:t>para ingresar al sistema de información.</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el aliado  haga un registro con aprobación del administrador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17b1f76841_5_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16" name="Google Shape;416;g117b1f76841_5_0"/>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Iniciar </a:t>
                      </a:r>
                      <a:r>
                        <a:rPr lang="es" sz="1200">
                          <a:latin typeface="Times New Roman"/>
                          <a:ea typeface="Times New Roman"/>
                          <a:cs typeface="Times New Roman"/>
                          <a:sym typeface="Times New Roman"/>
                        </a:rPr>
                        <a:t>sesión</a:t>
                      </a:r>
                      <a:r>
                        <a:rPr lang="es" sz="1200" u="none" cap="none" strike="noStrike">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identificar la cuenta del administrador y aliado.</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administrador  y el aliado deberá ingresar su </a:t>
                      </a:r>
                      <a:r>
                        <a:rPr lang="es" sz="1200">
                          <a:latin typeface="Times New Roman"/>
                          <a:ea typeface="Times New Roman"/>
                          <a:cs typeface="Times New Roman"/>
                          <a:sym typeface="Times New Roman"/>
                        </a:rPr>
                        <a:t>usuario </a:t>
                      </a:r>
                      <a:r>
                        <a:rPr lang="es" sz="1200" u="none" cap="none" strike="noStrike">
                          <a:latin typeface="Times New Roman"/>
                          <a:ea typeface="Times New Roman"/>
                          <a:cs typeface="Times New Roman"/>
                          <a:sym typeface="Times New Roman"/>
                        </a:rPr>
                        <a:t> y password para ingresar al sistema de información.</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17b1f76841_6_1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22" name="Google Shape;422;g117b1f76841_6_15"/>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RF03</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Actualización de datos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administrador podrá actualizar los datos de los usuarios.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el administrador pueda actualizar los datos de un Aliado  siempre y cuando esté logueado y registrado con su debido consentimiento.</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
          <p:cNvSpPr txBox="1"/>
          <p:nvPr>
            <p:ph type="title"/>
          </p:nvPr>
        </p:nvSpPr>
        <p:spPr>
          <a:xfrm>
            <a:off x="3290850" y="28750"/>
            <a:ext cx="2562300" cy="999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s">
                <a:latin typeface="Times New Roman"/>
                <a:ea typeface="Times New Roman"/>
                <a:cs typeface="Times New Roman"/>
                <a:sym typeface="Times New Roman"/>
              </a:rPr>
              <a:t>Logo </a:t>
            </a:r>
            <a:endParaRPr>
              <a:latin typeface="Times New Roman"/>
              <a:ea typeface="Times New Roman"/>
              <a:cs typeface="Times New Roman"/>
              <a:sym typeface="Times New Roman"/>
            </a:endParaRPr>
          </a:p>
        </p:txBody>
      </p:sp>
      <p:sp>
        <p:nvSpPr>
          <p:cNvPr id="285" name="Google Shape;285;p6"/>
          <p:cNvSpPr txBox="1"/>
          <p:nvPr/>
        </p:nvSpPr>
        <p:spPr>
          <a:xfrm>
            <a:off x="1132375" y="777675"/>
            <a:ext cx="1571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1</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Logo de CARFOX</a:t>
            </a:r>
            <a:endParaRPr b="0" i="1" sz="1200" u="none" cap="none" strike="noStrike">
              <a:solidFill>
                <a:srgbClr val="000000"/>
              </a:solidFill>
              <a:latin typeface="Times New Roman"/>
              <a:ea typeface="Times New Roman"/>
              <a:cs typeface="Times New Roman"/>
              <a:sym typeface="Times New Roman"/>
            </a:endParaRPr>
          </a:p>
        </p:txBody>
      </p:sp>
      <p:sp>
        <p:nvSpPr>
          <p:cNvPr id="286" name="Google Shape;286;p6"/>
          <p:cNvSpPr txBox="1"/>
          <p:nvPr/>
        </p:nvSpPr>
        <p:spPr>
          <a:xfrm>
            <a:off x="6465900" y="3476050"/>
            <a:ext cx="2251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Nota.representación logo de la empresa.Mosquera laura.2022.</a:t>
            </a:r>
            <a:endParaRPr b="0" i="0" sz="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rPr b="0" i="0" lang="es" sz="900" u="sng" cap="none" strike="noStrike">
                <a:solidFill>
                  <a:schemeClr val="hlink"/>
                </a:solidFill>
                <a:latin typeface="Times New Roman"/>
                <a:ea typeface="Times New Roman"/>
                <a:cs typeface="Times New Roman"/>
                <a:sym typeface="Times New Roman"/>
                <a:hlinkClick r:id="rId3"/>
              </a:rPr>
              <a:t>https://www.canva.com/design/DAE5IEVzDQE/u1ceYi_xx74R1QJHzJz3Cw/view?utm_content=DAE5IEVzDQE&amp;utm_campaign=designshare&amp;utm_medium=link&amp;utm_source=sharebutton</a:t>
            </a:r>
            <a:endParaRPr b="0" i="0" sz="900" u="none" cap="none" strike="noStrike">
              <a:solidFill>
                <a:srgbClr val="000000"/>
              </a:solidFill>
              <a:latin typeface="Times New Roman"/>
              <a:ea typeface="Times New Roman"/>
              <a:cs typeface="Times New Roman"/>
              <a:sym typeface="Times New Roman"/>
            </a:endParaRPr>
          </a:p>
        </p:txBody>
      </p:sp>
      <p:pic>
        <p:nvPicPr>
          <p:cNvPr id="287" name="Google Shape;287;p6"/>
          <p:cNvPicPr preferRelativeResize="0"/>
          <p:nvPr/>
        </p:nvPicPr>
        <p:blipFill rotWithShape="1">
          <a:blip r:embed="rId4">
            <a:alphaModFix/>
          </a:blip>
          <a:srcRect b="0" l="0" r="0" t="0"/>
          <a:stretch/>
        </p:blipFill>
        <p:spPr>
          <a:xfrm>
            <a:off x="2923350" y="627575"/>
            <a:ext cx="3297300" cy="3302400"/>
          </a:xfrm>
          <a:prstGeom prst="ellipse">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17b1f76841_6_2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28" name="Google Shape;428;g117b1f76841_6_20"/>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RF04</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Inhabilitación de usuarios o aliados.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aliado deberá </a:t>
                      </a:r>
                      <a:r>
                        <a:rPr lang="es" sz="1200">
                          <a:latin typeface="Times New Roman"/>
                          <a:ea typeface="Times New Roman"/>
                          <a:cs typeface="Times New Roman"/>
                          <a:sym typeface="Times New Roman"/>
                        </a:rPr>
                        <a:t>iniciar </a:t>
                      </a:r>
                      <a:r>
                        <a:rPr lang="es" sz="1200">
                          <a:latin typeface="Times New Roman"/>
                          <a:ea typeface="Times New Roman"/>
                          <a:cs typeface="Times New Roman"/>
                          <a:sym typeface="Times New Roman"/>
                        </a:rPr>
                        <a:t>sesión</a:t>
                      </a:r>
                      <a:r>
                        <a:rPr lang="es" sz="1200">
                          <a:latin typeface="Times New Roman"/>
                          <a:ea typeface="Times New Roman"/>
                          <a:cs typeface="Times New Roman"/>
                          <a:sym typeface="Times New Roman"/>
                        </a:rPr>
                        <a:t> </a:t>
                      </a:r>
                      <a:r>
                        <a:rPr lang="es" sz="1200" u="none" cap="none" strike="noStrike">
                          <a:latin typeface="Times New Roman"/>
                          <a:ea typeface="Times New Roman"/>
                          <a:cs typeface="Times New Roman"/>
                          <a:sym typeface="Times New Roman"/>
                        </a:rPr>
                        <a:t> para poder actualizar los datos.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el administrador pueda inhabilitar el usuario del aliado o los futuros empleados siempre y cuando el usuario esté logueado y registrado, en dicho caso de que el usuario se haya retirado de la empresa o haya regresado.</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17b1f76841_6_1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34" name="Google Shape;434;g117b1f76841_6_10"/>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RF05</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Registrar</a:t>
                      </a:r>
                      <a:r>
                        <a:rPr lang="es" sz="1200" u="none" cap="none" strike="noStrike">
                          <a:latin typeface="Times New Roman"/>
                          <a:ea typeface="Times New Roman"/>
                          <a:cs typeface="Times New Roman"/>
                          <a:sym typeface="Times New Roman"/>
                        </a:rPr>
                        <a:t> </a:t>
                      </a:r>
                      <a:r>
                        <a:rPr lang="es" sz="1200">
                          <a:latin typeface="Times New Roman"/>
                          <a:ea typeface="Times New Roman"/>
                          <a:cs typeface="Times New Roman"/>
                          <a:sym typeface="Times New Roman"/>
                        </a:rPr>
                        <a:t>Repuestos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Registro en el que el administrador ingresa los</a:t>
                      </a:r>
                      <a:r>
                        <a:rPr lang="es" sz="1200">
                          <a:latin typeface="Times New Roman"/>
                          <a:ea typeface="Times New Roman"/>
                          <a:cs typeface="Times New Roman"/>
                          <a:sym typeface="Times New Roman"/>
                        </a:rPr>
                        <a:t> </a:t>
                      </a:r>
                      <a:r>
                        <a:rPr lang="es" sz="1200" u="none" cap="none" strike="noStrike">
                          <a:latin typeface="Times New Roman"/>
                          <a:ea typeface="Times New Roman"/>
                          <a:cs typeface="Times New Roman"/>
                          <a:sym typeface="Times New Roman"/>
                        </a:rPr>
                        <a:t> repuestos.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el Administrador </a:t>
                      </a:r>
                      <a:r>
                        <a:rPr lang="es" sz="1200">
                          <a:latin typeface="Times New Roman"/>
                          <a:ea typeface="Times New Roman"/>
                          <a:cs typeface="Times New Roman"/>
                          <a:sym typeface="Times New Roman"/>
                        </a:rPr>
                        <a:t>registre </a:t>
                      </a:r>
                      <a:r>
                        <a:rPr lang="es" sz="1200" u="none" cap="none" strike="noStrike">
                          <a:latin typeface="Times New Roman"/>
                          <a:ea typeface="Times New Roman"/>
                          <a:cs typeface="Times New Roman"/>
                          <a:sym typeface="Times New Roman"/>
                        </a:rPr>
                        <a:t> los repuestos a utilizar para que asociado pueda hacer un reporte de los repuestos que requiere.</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17b1f76841_5_53"/>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40" name="Google Shape;440;g117b1f76841_5_53"/>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6</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Check in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Visualizar  una lista de la entrada de</a:t>
                      </a:r>
                      <a:r>
                        <a:rPr lang="es" sz="1200">
                          <a:latin typeface="Times New Roman"/>
                          <a:ea typeface="Times New Roman"/>
                          <a:cs typeface="Times New Roman"/>
                          <a:sym typeface="Times New Roman"/>
                        </a:rPr>
                        <a:t>l vehículo</a:t>
                      </a:r>
                      <a:r>
                        <a:rPr lang="e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el </a:t>
                      </a:r>
                      <a:r>
                        <a:rPr lang="es" sz="1200" u="none" cap="none" strike="noStrike">
                          <a:latin typeface="Times New Roman"/>
                          <a:ea typeface="Times New Roman"/>
                          <a:cs typeface="Times New Roman"/>
                          <a:sym typeface="Times New Roman"/>
                        </a:rPr>
                        <a:t>administrador </a:t>
                      </a:r>
                      <a:r>
                        <a:rPr lang="es" sz="1200">
                          <a:latin typeface="Times New Roman"/>
                          <a:ea typeface="Times New Roman"/>
                          <a:cs typeface="Times New Roman"/>
                          <a:sym typeface="Times New Roman"/>
                        </a:rPr>
                        <a:t>visualiza</a:t>
                      </a:r>
                      <a:r>
                        <a:rPr lang="es" sz="1200" u="none" cap="none" strike="noStrike">
                          <a:latin typeface="Times New Roman"/>
                          <a:ea typeface="Times New Roman"/>
                          <a:cs typeface="Times New Roman"/>
                          <a:sym typeface="Times New Roman"/>
                        </a:rPr>
                        <a:t> </a:t>
                      </a:r>
                      <a:r>
                        <a:rPr lang="es" sz="1200" u="none" cap="none" strike="noStrike">
                          <a:latin typeface="Times New Roman"/>
                          <a:ea typeface="Times New Roman"/>
                          <a:cs typeface="Times New Roman"/>
                          <a:sym typeface="Times New Roman"/>
                        </a:rPr>
                        <a:t>todas la</a:t>
                      </a:r>
                      <a:r>
                        <a:rPr lang="es" sz="1200">
                          <a:latin typeface="Times New Roman"/>
                          <a:ea typeface="Times New Roman"/>
                          <a:cs typeface="Times New Roman"/>
                          <a:sym typeface="Times New Roman"/>
                        </a:rPr>
                        <a:t> entrada del estado del vehículo </a:t>
                      </a:r>
                      <a:r>
                        <a:rPr lang="es" sz="1200" u="none" cap="none" strike="noStrike">
                          <a:latin typeface="Times New Roman"/>
                          <a:ea typeface="Times New Roman"/>
                          <a:cs typeface="Times New Roman"/>
                          <a:sym typeface="Times New Roman"/>
                        </a:rPr>
                        <a:t>hecha por los empleados en una tabla para consolidar el reporte al due</a:t>
                      </a:r>
                      <a:r>
                        <a:rPr lang="es" sz="1200">
                          <a:latin typeface="Times New Roman"/>
                          <a:ea typeface="Times New Roman"/>
                          <a:cs typeface="Times New Roman"/>
                          <a:sym typeface="Times New Roman"/>
                        </a:rPr>
                        <a:t>ño del vehiculo</a:t>
                      </a:r>
                      <a:r>
                        <a:rPr lang="e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17b1f76841_5_63"/>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46" name="Google Shape;446;g117b1f76841_5_63"/>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8</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Registro de herramientas.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a:t>
                      </a:r>
                      <a:r>
                        <a:rPr lang="es" sz="1200">
                          <a:latin typeface="Times New Roman"/>
                          <a:ea typeface="Times New Roman"/>
                          <a:cs typeface="Times New Roman"/>
                          <a:sym typeface="Times New Roman"/>
                        </a:rPr>
                        <a:t>l administrador </a:t>
                      </a:r>
                      <a:r>
                        <a:rPr lang="es" sz="1200" u="none" cap="none" strike="noStrike">
                          <a:latin typeface="Times New Roman"/>
                          <a:ea typeface="Times New Roman"/>
                          <a:cs typeface="Times New Roman"/>
                          <a:sym typeface="Times New Roman"/>
                        </a:rPr>
                        <a:t>  </a:t>
                      </a:r>
                      <a:r>
                        <a:rPr lang="es" sz="1200">
                          <a:latin typeface="Times New Roman"/>
                          <a:ea typeface="Times New Roman"/>
                          <a:cs typeface="Times New Roman"/>
                          <a:sym typeface="Times New Roman"/>
                        </a:rPr>
                        <a:t>registrará </a:t>
                      </a:r>
                      <a:r>
                        <a:rPr lang="es" sz="1200" u="none" cap="none" strike="noStrike">
                          <a:latin typeface="Times New Roman"/>
                          <a:ea typeface="Times New Roman"/>
                          <a:cs typeface="Times New Roman"/>
                          <a:sym typeface="Times New Roman"/>
                        </a:rPr>
                        <a:t>las herramientas en total.</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 hará una tabla en la que se encuentren todas las herramientas en total por puesto de trabajo que se encuentra en el taller con el fin de evitar posibles pérdidas.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18cbe6281f_1_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52" name="Google Shape;452;g118cbe6281f_1_0"/>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9</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Registro de garantía.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 Se </a:t>
                      </a:r>
                      <a:r>
                        <a:rPr lang="es" sz="1200">
                          <a:latin typeface="Times New Roman"/>
                          <a:ea typeface="Times New Roman"/>
                          <a:cs typeface="Times New Roman"/>
                          <a:sym typeface="Times New Roman"/>
                        </a:rPr>
                        <a:t>registraron</a:t>
                      </a:r>
                      <a:r>
                        <a:rPr lang="es" sz="1200" u="none" cap="none" strike="noStrike">
                          <a:latin typeface="Times New Roman"/>
                          <a:ea typeface="Times New Roman"/>
                          <a:cs typeface="Times New Roman"/>
                          <a:sym typeface="Times New Roman"/>
                        </a:rPr>
                        <a:t>  la garantía con las que cuenta cada herramienta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 cuantos años de garantía  cuenta la herramienta que se va a registrar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17b1f76841_5_58"/>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58" name="Google Shape;458;g117b1f76841_5_58"/>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7</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Check up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Mediante al registro de </a:t>
                      </a:r>
                      <a:r>
                        <a:rPr lang="es" sz="1200">
                          <a:latin typeface="Times New Roman"/>
                          <a:ea typeface="Times New Roman"/>
                          <a:cs typeface="Times New Roman"/>
                          <a:sym typeface="Times New Roman"/>
                        </a:rPr>
                        <a:t>salida del </a:t>
                      </a:r>
                      <a:r>
                        <a:rPr lang="es" sz="1200">
                          <a:latin typeface="Times New Roman"/>
                          <a:ea typeface="Times New Roman"/>
                          <a:cs typeface="Times New Roman"/>
                          <a:sym typeface="Times New Roman"/>
                        </a:rPr>
                        <a:t>vehículo</a:t>
                      </a:r>
                      <a:r>
                        <a:rPr lang="e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permitirá que se genere un</a:t>
                      </a:r>
                      <a:r>
                        <a:rPr lang="es" sz="1200">
                          <a:latin typeface="Times New Roman"/>
                          <a:ea typeface="Times New Roman"/>
                          <a:cs typeface="Times New Roman"/>
                          <a:sym typeface="Times New Roman"/>
                        </a:rPr>
                        <a:t> listado en el que se </a:t>
                      </a:r>
                      <a:r>
                        <a:rPr lang="es" sz="1200">
                          <a:latin typeface="Times New Roman"/>
                          <a:ea typeface="Times New Roman"/>
                          <a:cs typeface="Times New Roman"/>
                          <a:sym typeface="Times New Roman"/>
                        </a:rPr>
                        <a:t>evidencia </a:t>
                      </a:r>
                      <a:r>
                        <a:rPr lang="es" sz="1200" u="none" cap="none" strike="noStrike">
                          <a:latin typeface="Times New Roman"/>
                          <a:ea typeface="Times New Roman"/>
                          <a:cs typeface="Times New Roman"/>
                          <a:sym typeface="Times New Roman"/>
                        </a:rPr>
                        <a:t> </a:t>
                      </a:r>
                      <a:r>
                        <a:rPr lang="es" sz="1200">
                          <a:latin typeface="Times New Roman"/>
                          <a:ea typeface="Times New Roman"/>
                          <a:cs typeface="Times New Roman"/>
                          <a:sym typeface="Times New Roman"/>
                        </a:rPr>
                        <a:t>el resultado final del proceso al que fue sometido el automóvil junto con las herramientas y  repuestos que se le fueron implementados</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1e184438c4_0_16"/>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Funcionales.</a:t>
            </a:r>
            <a:endParaRPr>
              <a:latin typeface="Times New Roman"/>
              <a:ea typeface="Times New Roman"/>
              <a:cs typeface="Times New Roman"/>
              <a:sym typeface="Times New Roman"/>
            </a:endParaRPr>
          </a:p>
        </p:txBody>
      </p:sp>
      <p:graphicFrame>
        <p:nvGraphicFramePr>
          <p:cNvPr id="464" name="Google Shape;464;g11e184438c4_0_16"/>
          <p:cNvGraphicFramePr/>
          <p:nvPr/>
        </p:nvGraphicFramePr>
        <p:xfrm>
          <a:off x="1117675" y="142875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RF0</a:t>
                      </a:r>
                      <a:r>
                        <a:rPr lang="es" sz="1200">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Cerrar </a:t>
                      </a:r>
                      <a:r>
                        <a:rPr lang="es" sz="1200">
                          <a:latin typeface="Times New Roman"/>
                          <a:ea typeface="Times New Roman"/>
                          <a:cs typeface="Times New Roman"/>
                          <a:sym typeface="Times New Roman"/>
                        </a:rPr>
                        <a:t>sesión</a:t>
                      </a:r>
                      <a:r>
                        <a:rPr lang="es" sz="1200">
                          <a:latin typeface="Times New Roman"/>
                          <a:ea typeface="Times New Roman"/>
                          <a:cs typeface="Times New Roman"/>
                          <a:sym typeface="Times New Roman"/>
                        </a:rPr>
                        <a:t>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a:t>
                      </a:r>
                      <a:r>
                        <a:rPr lang="es" sz="1200">
                          <a:latin typeface="Times New Roman"/>
                          <a:ea typeface="Times New Roman"/>
                          <a:cs typeface="Times New Roman"/>
                          <a:sym typeface="Times New Roman"/>
                        </a:rPr>
                        <a:t>l usuario podrá cerrar su sesión en el sistema de información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222454" rtl="0" algn="l">
                        <a:lnSpc>
                          <a:spcPct val="95795"/>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Con el fin de seguir con la integridad de la </a:t>
                      </a:r>
                      <a:r>
                        <a:rPr lang="es" sz="1200">
                          <a:latin typeface="Times New Roman"/>
                          <a:ea typeface="Times New Roman"/>
                          <a:cs typeface="Times New Roman"/>
                          <a:sym typeface="Times New Roman"/>
                        </a:rPr>
                        <a:t>información</a:t>
                      </a:r>
                      <a:r>
                        <a:rPr lang="es" sz="1200">
                          <a:latin typeface="Times New Roman"/>
                          <a:ea typeface="Times New Roman"/>
                          <a:cs typeface="Times New Roman"/>
                          <a:sym typeface="Times New Roman"/>
                        </a:rPr>
                        <a:t> el usuario presente en el inicio de </a:t>
                      </a:r>
                      <a:r>
                        <a:rPr lang="es" sz="1200">
                          <a:latin typeface="Times New Roman"/>
                          <a:ea typeface="Times New Roman"/>
                          <a:cs typeface="Times New Roman"/>
                          <a:sym typeface="Times New Roman"/>
                        </a:rPr>
                        <a:t>sesión</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cerrar su </a:t>
                      </a:r>
                      <a:r>
                        <a:rPr lang="es" sz="1200">
                          <a:latin typeface="Times New Roman"/>
                          <a:ea typeface="Times New Roman"/>
                          <a:cs typeface="Times New Roman"/>
                          <a:sym typeface="Times New Roman"/>
                        </a:rPr>
                        <a:t>sesión</a:t>
                      </a:r>
                      <a:r>
                        <a:rPr lang="es" sz="1200">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r h="381000">
                <a:tc>
                  <a:txBody>
                    <a:bodyPr/>
                    <a:lstStyle/>
                    <a:p>
                      <a:pPr indent="0" lvl="0" marL="0" marR="22199"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Requerimientos  no funcionales:</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905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9050">
                      <a:solidFill>
                        <a:srgbClr val="202124"/>
                      </a:solidFill>
                      <a:prstDash val="solid"/>
                      <a:round/>
                      <a:headEnd len="sm" w="sm" type="none"/>
                      <a:tailEnd len="sm" w="sm" type="none"/>
                    </a:lnL>
                    <a:lnR cap="flat" cmpd="sng" w="19050">
                      <a:solidFill>
                        <a:srgbClr val="202124"/>
                      </a:solidFill>
                      <a:prstDash val="solid"/>
                      <a:round/>
                      <a:headEnd len="sm" w="sm" type="none"/>
                      <a:tailEnd len="sm" w="sm" type="none"/>
                    </a:lnR>
                    <a:lnT cap="flat" cmpd="sng" w="19050">
                      <a:solidFill>
                        <a:srgbClr val="202124"/>
                      </a:solidFill>
                      <a:prstDash val="solid"/>
                      <a:round/>
                      <a:headEnd len="sm" w="sm" type="none"/>
                      <a:tailEnd len="sm" w="sm" type="none"/>
                    </a:lnT>
                    <a:lnB cap="flat" cmpd="sng" w="19050">
                      <a:solidFill>
                        <a:srgbClr val="202124"/>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168f655dbe_20_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470" name="Google Shape;470;g1168f655dbe_20_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RNF01</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Sistema de alarma o stock.</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87426" rtl="0" algn="l">
                        <a:lnSpc>
                          <a:spcPct val="95794"/>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Este sistema de información tendrá el valor agregado de tener una alarma.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just">
                        <a:lnSpc>
                          <a:spcPct val="100000"/>
                        </a:lnSpc>
                        <a:spcBef>
                          <a:spcPts val="0"/>
                        </a:spcBef>
                        <a:spcAft>
                          <a:spcPts val="0"/>
                        </a:spcAft>
                        <a:buClr>
                          <a:srgbClr val="000000"/>
                        </a:buClr>
                        <a:buSzPts val="3200"/>
                        <a:buFont typeface="Arial"/>
                        <a:buNone/>
                      </a:pPr>
                      <a:r>
                        <a:rPr lang="es" sz="1200" u="none" cap="none" strike="noStrike">
                          <a:latin typeface="Times New Roman"/>
                          <a:ea typeface="Times New Roman"/>
                          <a:cs typeface="Times New Roman"/>
                          <a:sym typeface="Times New Roman"/>
                        </a:rPr>
                        <a:t>En dicho caso de que la tabla de productos o repuestos llegue a cierto nivel mínimo en unidades se generará una alarma en el sistema en la cual sucederá lo mismo en el caso contrario para  evitar el sobrecargo de mercancías.</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17b1f76841_6_2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476" name="Google Shape;476;g117b1f76841_6_2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RNF02</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Diseño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87426" rtl="0" algn="l">
                        <a:lnSpc>
                          <a:spcPct val="95794"/>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La página será atractiva visualmente</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just">
                        <a:lnSpc>
                          <a:spcPct val="100000"/>
                        </a:lnSpc>
                        <a:spcBef>
                          <a:spcPts val="0"/>
                        </a:spcBef>
                        <a:spcAft>
                          <a:spcPts val="0"/>
                        </a:spcAft>
                        <a:buClr>
                          <a:srgbClr val="000000"/>
                        </a:buClr>
                        <a:buSzPts val="3200"/>
                        <a:buFont typeface="Arial"/>
                        <a:buNone/>
                      </a:pPr>
                      <a:r>
                        <a:rPr lang="es" sz="1200" u="none" cap="none" strike="noStrike">
                          <a:latin typeface="Times New Roman"/>
                          <a:ea typeface="Times New Roman"/>
                          <a:cs typeface="Times New Roman"/>
                          <a:sym typeface="Times New Roman"/>
                        </a:rPr>
                        <a:t>Se implementará el uso de paletas de colores combinadas teniendo en cuenta la temática de la página.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17b1f76841_6_3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482" name="Google Shape;482;g117b1f76841_6_30"/>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RNF03</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Desempeño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garantizará a los usuarios un desempeño en cuanto a los datos almacenados en el sistema ofreciéndole una confiabilidad a esta misma.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just">
                        <a:lnSpc>
                          <a:spcPct val="100000"/>
                        </a:lnSpc>
                        <a:spcBef>
                          <a:spcPts val="0"/>
                        </a:spcBef>
                        <a:spcAft>
                          <a:spcPts val="0"/>
                        </a:spcAft>
                        <a:buClr>
                          <a:srgbClr val="000000"/>
                        </a:buClr>
                        <a:buSzPts val="3000"/>
                        <a:buFont typeface="Arial"/>
                        <a:buNone/>
                      </a:pPr>
                      <a:r>
                        <a:rPr lang="es" sz="1200" u="none" cap="none" strike="noStrike">
                          <a:latin typeface="Times New Roman"/>
                          <a:ea typeface="Times New Roman"/>
                          <a:cs typeface="Times New Roman"/>
                          <a:sym typeface="Times New Roman"/>
                        </a:rPr>
                        <a:t>Garantizar el desempeño del sistema de información a los diferentes usuarios. La información almacenada o registros realizados podrán ser consultados y actualizados permanente y simultáneamente, sin que se afecte el tiempo de respuesta.</a:t>
                      </a:r>
                      <a:endParaRPr sz="12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8"/>
          <p:cNvSpPr txBox="1"/>
          <p:nvPr>
            <p:ph type="title"/>
          </p:nvPr>
        </p:nvSpPr>
        <p:spPr>
          <a:xfrm>
            <a:off x="1242800" y="44610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Planteamiento del Problema</a:t>
            </a:r>
            <a:endParaRPr>
              <a:latin typeface="Times New Roman"/>
              <a:ea typeface="Times New Roman"/>
              <a:cs typeface="Times New Roman"/>
              <a:sym typeface="Times New Roman"/>
            </a:endParaRPr>
          </a:p>
        </p:txBody>
      </p:sp>
      <p:sp>
        <p:nvSpPr>
          <p:cNvPr id="293" name="Google Shape;293;p8"/>
          <p:cNvSpPr txBox="1"/>
          <p:nvPr>
            <p:ph idx="1" type="body"/>
          </p:nvPr>
        </p:nvSpPr>
        <p:spPr>
          <a:xfrm>
            <a:off x="915075" y="1321625"/>
            <a:ext cx="5048100" cy="36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 sz="2000">
                <a:latin typeface="Times New Roman"/>
                <a:ea typeface="Times New Roman"/>
                <a:cs typeface="Times New Roman"/>
                <a:sym typeface="Times New Roman"/>
              </a:rPr>
              <a:t>La empresa SS Motors Company es una microempresa</a:t>
            </a:r>
            <a:r>
              <a:rPr lang="es" sz="2000">
                <a:latin typeface="Times New Roman"/>
                <a:ea typeface="Times New Roman"/>
                <a:cs typeface="Times New Roman"/>
                <a:sym typeface="Times New Roman"/>
              </a:rPr>
              <a:t>, fue fundada en el año 2016 en el barrio santa isabel y es </a:t>
            </a:r>
            <a:r>
              <a:rPr lang="es" sz="2000">
                <a:latin typeface="Times New Roman"/>
                <a:ea typeface="Times New Roman"/>
                <a:cs typeface="Times New Roman"/>
                <a:sym typeface="Times New Roman"/>
              </a:rPr>
              <a:t>administrada por dos hermanos que manejan proyectos amplios de </a:t>
            </a:r>
            <a:r>
              <a:rPr lang="es" sz="2000">
                <a:latin typeface="Times New Roman"/>
                <a:ea typeface="Times New Roman"/>
                <a:cs typeface="Times New Roman"/>
                <a:sym typeface="Times New Roman"/>
              </a:rPr>
              <a:t>restauración</a:t>
            </a:r>
            <a:r>
              <a:rPr lang="es" sz="2000">
                <a:latin typeface="Times New Roman"/>
                <a:ea typeface="Times New Roman"/>
                <a:cs typeface="Times New Roman"/>
                <a:sym typeface="Times New Roman"/>
              </a:rPr>
              <a:t> automotriz </a:t>
            </a:r>
            <a:r>
              <a:rPr lang="es" sz="2000">
                <a:latin typeface="Times New Roman"/>
                <a:ea typeface="Times New Roman"/>
                <a:cs typeface="Times New Roman"/>
                <a:sym typeface="Times New Roman"/>
              </a:rPr>
              <a:t>por ejemplo, cambio de clutch, pintura del automóvil</a:t>
            </a:r>
            <a:r>
              <a:rPr lang="es" sz="2000">
                <a:latin typeface="Times New Roman"/>
                <a:ea typeface="Times New Roman"/>
                <a:cs typeface="Times New Roman"/>
                <a:sym typeface="Times New Roman"/>
              </a:rPr>
              <a:t>, los repuestos que ellos manejan son adquiridos  a proveedores quienes los </a:t>
            </a:r>
            <a:r>
              <a:rPr lang="es" sz="2000">
                <a:latin typeface="Times New Roman"/>
                <a:ea typeface="Times New Roman"/>
                <a:cs typeface="Times New Roman"/>
                <a:sym typeface="Times New Roman"/>
              </a:rPr>
              <a:t>envían</a:t>
            </a:r>
            <a:r>
              <a:rPr lang="es" sz="2000">
                <a:latin typeface="Times New Roman"/>
                <a:ea typeface="Times New Roman"/>
                <a:cs typeface="Times New Roman"/>
                <a:sym typeface="Times New Roman"/>
              </a:rPr>
              <a:t> a domicilio el mismo dia que se solicitan</a:t>
            </a:r>
            <a:r>
              <a:rPr lang="es" sz="2000">
                <a:latin typeface="Times New Roman"/>
                <a:ea typeface="Times New Roman"/>
                <a:cs typeface="Times New Roman"/>
                <a:sym typeface="Times New Roman"/>
              </a:rPr>
              <a:t>. Su jornada laboral es de lunes a viernes</a:t>
            </a:r>
            <a:r>
              <a:rPr lang="e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p:txBody>
      </p:sp>
      <p:sp>
        <p:nvSpPr>
          <p:cNvPr id="294" name="Google Shape;294;p8"/>
          <p:cNvSpPr txBox="1"/>
          <p:nvPr/>
        </p:nvSpPr>
        <p:spPr>
          <a:xfrm>
            <a:off x="5963250" y="1321625"/>
            <a:ext cx="1105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2</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Problema</a:t>
            </a:r>
            <a:endParaRPr b="0" i="1" sz="1200" u="none" cap="none" strike="noStrike">
              <a:solidFill>
                <a:srgbClr val="000000"/>
              </a:solidFill>
              <a:latin typeface="Times New Roman"/>
              <a:ea typeface="Times New Roman"/>
              <a:cs typeface="Times New Roman"/>
              <a:sym typeface="Times New Roman"/>
            </a:endParaRPr>
          </a:p>
        </p:txBody>
      </p:sp>
      <p:sp>
        <p:nvSpPr>
          <p:cNvPr id="295" name="Google Shape;295;p8"/>
          <p:cNvSpPr txBox="1"/>
          <p:nvPr/>
        </p:nvSpPr>
        <p:spPr>
          <a:xfrm>
            <a:off x="6218200" y="3677775"/>
            <a:ext cx="248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Nota.podemos observar el la visualización o símbolo de problema.Caputo( 2017).</a:t>
            </a:r>
            <a:endParaRPr b="0" i="0" sz="900" u="none" cap="none" strike="noStrike">
              <a:solidFill>
                <a:srgbClr val="000000"/>
              </a:solidFill>
              <a:latin typeface="Times New Roman"/>
              <a:ea typeface="Times New Roman"/>
              <a:cs typeface="Times New Roman"/>
              <a:sym typeface="Times New Roman"/>
            </a:endParaRPr>
          </a:p>
        </p:txBody>
      </p:sp>
      <p:pic>
        <p:nvPicPr>
          <p:cNvPr id="296" name="Google Shape;296;p8"/>
          <p:cNvPicPr preferRelativeResize="0"/>
          <p:nvPr/>
        </p:nvPicPr>
        <p:blipFill rotWithShape="1">
          <a:blip r:embed="rId3">
            <a:alphaModFix/>
          </a:blip>
          <a:srcRect b="0" l="0" r="0" t="0"/>
          <a:stretch/>
        </p:blipFill>
        <p:spPr>
          <a:xfrm>
            <a:off x="6133775" y="1928350"/>
            <a:ext cx="2245126" cy="1610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117b1f76841_6_3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488" name="Google Shape;488;g117b1f76841_6_3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RNF04</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Tiempo de respuesta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contará con un tiempo mínimo de respuesta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contará con un tiempo de respuesta de mínimo dos segundos para que de esta forma sea más rápido y eficaz a la hora de ejecutar un proceso asignado.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17b1f76841_6_4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494" name="Google Shape;494;g117b1f76841_6_40"/>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RNF05</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Seguridad de la información</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s" sz="1200" u="none" cap="none" strike="noStrike">
                          <a:latin typeface="Times New Roman"/>
                          <a:ea typeface="Times New Roman"/>
                          <a:cs typeface="Times New Roman"/>
                          <a:sym typeface="Times New Roman"/>
                        </a:rPr>
                        <a:t>El sistema garantizará a los usuarios una seguridad en cuanto a la información que se le proporciona al sistema. </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Garantizar la seguridad del sistema con respecto a la información y datos que se suministran tales sean documentos, archivos y contraseñas.</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17b1f76841_6_4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00" name="Google Shape;500;g117b1f76841_6_4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RNF06</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Mantenimiento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 le realizará un mantenimiento constante al sistema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El sistema tendrá un mantenimiento constante con el fin de garantizar su eficacia y velocidad.</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17b1f76841_6_5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06" name="Google Shape;506;g117b1f76841_6_50"/>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RNF07</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Accesibilidad.</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 podrá acceder desde cualquier dispositivo.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 podrá acceder desde cualquier dispositivo siempre y cuando se tenga una cuenta autorizada.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d1ffcc5d02_4_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12" name="Google Shape;512;gd1ffcc5d02_4_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RNF08</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Control de rotación.</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En el sistema se organizaron los productos del más antiguo al más nuevo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 el fin de que los productos no se deterioren por falta de venta, al momento de registren los productos se ordenarán del más antiguo al más nuevo, con el fin de no generar pérdidas por el desecho de los mismos . </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d1ffcc5d02_4_10"/>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18" name="Google Shape;518;gd1ffcc5d02_4_10"/>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RNF09</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Tutorial</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 ofrecerá un tutorial muy dinámico.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 el fin de promover conocimiento importante acerca del sistema de información se elaborará un tutorial (vídeo) para material de apoyo como un manual del consumidor.</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d1ffcc5d02_4_1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24" name="Google Shape;524;gd1ffcc5d02_4_1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RNF10</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Lista de chequeo de entrada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Será reportada cualquier irregularidad que contenga el auto a tratar.</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 el fin de evitar inconvenientes se tratara una lista de chequeo del auto del cliente a la entrada.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11db691cac3_0_1"/>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30" name="Google Shape;530;g11db691cac3_0_1"/>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RNF1</a:t>
                      </a:r>
                      <a:r>
                        <a:rPr lang="es" sz="1200">
                          <a:latin typeface="Times New Roman"/>
                          <a:ea typeface="Times New Roman"/>
                          <a:cs typeface="Times New Roman"/>
                          <a:sym typeface="Times New Roman"/>
                        </a:rPr>
                        <a:t>1</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Registro </a:t>
                      </a:r>
                      <a:r>
                        <a:rPr lang="es" sz="1200">
                          <a:latin typeface="Times New Roman"/>
                          <a:ea typeface="Times New Roman"/>
                          <a:cs typeface="Times New Roman"/>
                          <a:sym typeface="Times New Roman"/>
                        </a:rPr>
                        <a:t>fotográfico</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tendrá</a:t>
                      </a:r>
                      <a:r>
                        <a:rPr lang="es" sz="1200">
                          <a:latin typeface="Times New Roman"/>
                          <a:ea typeface="Times New Roman"/>
                          <a:cs typeface="Times New Roman"/>
                          <a:sym typeface="Times New Roman"/>
                        </a:rPr>
                        <a:t> en cuenta recursos </a:t>
                      </a:r>
                      <a:r>
                        <a:rPr lang="es" sz="1200">
                          <a:latin typeface="Times New Roman"/>
                          <a:ea typeface="Times New Roman"/>
                          <a:cs typeface="Times New Roman"/>
                          <a:sym typeface="Times New Roman"/>
                        </a:rPr>
                        <a:t>fotográficos</a:t>
                      </a:r>
                      <a:r>
                        <a:rPr lang="es" sz="1200">
                          <a:latin typeface="Times New Roman"/>
                          <a:ea typeface="Times New Roman"/>
                          <a:cs typeface="Times New Roman"/>
                          <a:sym typeface="Times New Roman"/>
                        </a:rPr>
                        <a:t> para los check in y check up</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Con el fin de evitar inconvenientes se tratara una lista de chequeo del auto del cliente a la entrada.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20953d1be0_2_15"/>
          <p:cNvSpPr txBox="1"/>
          <p:nvPr>
            <p:ph type="title"/>
          </p:nvPr>
        </p:nvSpPr>
        <p:spPr>
          <a:xfrm>
            <a:off x="1221925" y="4294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Requerimientos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rPr lang="es">
                <a:latin typeface="Times New Roman"/>
                <a:ea typeface="Times New Roman"/>
                <a:cs typeface="Times New Roman"/>
                <a:sym typeface="Times New Roman"/>
              </a:rPr>
              <a:t>No Funcionales.</a:t>
            </a:r>
            <a:endParaRPr>
              <a:latin typeface="Times New Roman"/>
              <a:ea typeface="Times New Roman"/>
              <a:cs typeface="Times New Roman"/>
              <a:sym typeface="Times New Roman"/>
            </a:endParaRPr>
          </a:p>
        </p:txBody>
      </p:sp>
      <p:graphicFrame>
        <p:nvGraphicFramePr>
          <p:cNvPr id="536" name="Google Shape;536;g120953d1be0_2_15"/>
          <p:cNvGraphicFramePr/>
          <p:nvPr/>
        </p:nvGraphicFramePr>
        <p:xfrm>
          <a:off x="1117675" y="1612100"/>
          <a:ext cx="3000000" cy="3000000"/>
        </p:xfrm>
        <a:graphic>
          <a:graphicData uri="http://schemas.openxmlformats.org/drawingml/2006/table">
            <a:tbl>
              <a:tblPr>
                <a:noFill/>
                <a:tableStyleId>{276EDA36-6E9D-4C69-A9C1-026D3ADF075F}</a:tableStyleId>
              </a:tblPr>
              <a:tblGrid>
                <a:gridCol w="1450225"/>
                <a:gridCol w="5788775"/>
              </a:tblGrid>
              <a:tr h="381000">
                <a:tc>
                  <a:txBody>
                    <a:bodyPr/>
                    <a:lstStyle/>
                    <a:p>
                      <a:pPr indent="0" lvl="0" marL="0" marR="192735" rtl="0" algn="l">
                        <a:lnSpc>
                          <a:spcPct val="95794"/>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Identificación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3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RNF1</a:t>
                      </a:r>
                      <a:r>
                        <a:rPr lang="es" sz="1200">
                          <a:latin typeface="Times New Roman"/>
                          <a:ea typeface="Times New Roman"/>
                          <a:cs typeface="Times New Roman"/>
                          <a:sym typeface="Times New Roman"/>
                        </a:rPr>
                        <a:t>2</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Nombre del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Disponibilidad</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Características: </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a:latin typeface="Times New Roman"/>
                          <a:ea typeface="Times New Roman"/>
                          <a:cs typeface="Times New Roman"/>
                          <a:sym typeface="Times New Roman"/>
                        </a:rPr>
                        <a:t>El sistema funcionara 25/7</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Descripción del  requerimiento:</a:t>
                      </a:r>
                      <a:endParaRPr b="1" sz="1200" u="none" cap="none" strike="noStrike">
                        <a:highlight>
                          <a:srgbClr val="EDEDED"/>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solidFill>
                      <a:srgbClr val="CCCCCC"/>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Prioridad de  </a:t>
                      </a:r>
                      <a:endParaRPr b="1"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lang="es" sz="1200" u="none" cap="none" strike="noStrike">
                          <a:latin typeface="Times New Roman"/>
                          <a:ea typeface="Times New Roman"/>
                          <a:cs typeface="Times New Roman"/>
                          <a:sym typeface="Times New Roman"/>
                        </a:rPr>
                        <a:t>requerimiento:</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202124"/>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latin typeface="Times New Roman"/>
                          <a:ea typeface="Times New Roman"/>
                          <a:cs typeface="Times New Roman"/>
                          <a:sym typeface="Times New Roman"/>
                        </a:rPr>
                        <a:t>Alta</a:t>
                      </a:r>
                      <a:endParaRPr sz="1200" u="none" cap="none" strike="noStrike">
                        <a:latin typeface="Times New Roman"/>
                        <a:ea typeface="Times New Roman"/>
                        <a:cs typeface="Times New Roman"/>
                        <a:sym typeface="Times New Roman"/>
                      </a:endParaRPr>
                    </a:p>
                  </a:txBody>
                  <a:tcPr marT="91425" marB="91425" marR="91425" marL="91425">
                    <a:lnL cap="flat" cmpd="sng" w="12700">
                      <a:solidFill>
                        <a:srgbClr val="202124"/>
                      </a:solidFill>
                      <a:prstDash val="solid"/>
                      <a:round/>
                      <a:headEnd len="sm" w="sm" type="none"/>
                      <a:tailEnd len="sm" w="sm" type="none"/>
                    </a:lnL>
                    <a:lnR cap="flat" cmpd="sng" w="9525">
                      <a:solidFill>
                        <a:srgbClr val="202124"/>
                      </a:solidFill>
                      <a:prstDash val="solid"/>
                      <a:round/>
                      <a:headEnd len="sm" w="sm" type="none"/>
                      <a:tailEnd len="sm" w="sm" type="none"/>
                    </a:lnR>
                    <a:lnT cap="flat" cmpd="sng" w="9525">
                      <a:solidFill>
                        <a:srgbClr val="202124"/>
                      </a:solidFill>
                      <a:prstDash val="solid"/>
                      <a:round/>
                      <a:headEnd len="sm" w="sm" type="none"/>
                      <a:tailEnd len="sm" w="sm" type="none"/>
                    </a:lnT>
                    <a:lnB cap="flat" cmpd="sng" w="9525">
                      <a:solidFill>
                        <a:srgbClr val="202124"/>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11e184438c4_0_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Matriz </a:t>
            </a:r>
            <a:r>
              <a:rPr lang="es"/>
              <a:t>Stakeholders</a:t>
            </a:r>
            <a:endParaRPr/>
          </a:p>
        </p:txBody>
      </p:sp>
      <p:pic>
        <p:nvPicPr>
          <p:cNvPr id="542" name="Google Shape;542;g11e184438c4_0_21"/>
          <p:cNvPicPr preferRelativeResize="0"/>
          <p:nvPr/>
        </p:nvPicPr>
        <p:blipFill>
          <a:blip r:embed="rId3">
            <a:alphaModFix/>
          </a:blip>
          <a:stretch>
            <a:fillRect/>
          </a:stretch>
        </p:blipFill>
        <p:spPr>
          <a:xfrm>
            <a:off x="542475" y="2013600"/>
            <a:ext cx="7915051" cy="170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Planteamiento del Problema</a:t>
            </a:r>
            <a:endParaRPr>
              <a:latin typeface="Times New Roman"/>
              <a:ea typeface="Times New Roman"/>
              <a:cs typeface="Times New Roman"/>
              <a:sym typeface="Times New Roman"/>
            </a:endParaRPr>
          </a:p>
        </p:txBody>
      </p:sp>
      <p:sp>
        <p:nvSpPr>
          <p:cNvPr id="302" name="Google Shape;302;p7"/>
          <p:cNvSpPr txBox="1"/>
          <p:nvPr>
            <p:ph idx="1" type="body"/>
          </p:nvPr>
        </p:nvSpPr>
        <p:spPr>
          <a:xfrm>
            <a:off x="614750" y="1545800"/>
            <a:ext cx="3746400" cy="29073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SzPct val="64999"/>
              <a:buNone/>
            </a:pPr>
            <a:r>
              <a:rPr lang="es" sz="2000">
                <a:latin typeface="Times New Roman"/>
                <a:ea typeface="Times New Roman"/>
                <a:cs typeface="Times New Roman"/>
                <a:sym typeface="Times New Roman"/>
              </a:rPr>
              <a:t>L</a:t>
            </a:r>
            <a:r>
              <a:rPr lang="es" sz="2000">
                <a:latin typeface="Times New Roman"/>
                <a:ea typeface="Times New Roman"/>
                <a:cs typeface="Times New Roman"/>
                <a:sym typeface="Times New Roman"/>
              </a:rPr>
              <a:t>a causa de </a:t>
            </a:r>
            <a:r>
              <a:rPr lang="es" sz="2000">
                <a:latin typeface="Times New Roman"/>
                <a:ea typeface="Times New Roman"/>
                <a:cs typeface="Times New Roman"/>
                <a:sym typeface="Times New Roman"/>
              </a:rPr>
              <a:t>pérdidas</a:t>
            </a:r>
            <a:r>
              <a:rPr lang="es" sz="2000">
                <a:latin typeface="Times New Roman"/>
                <a:ea typeface="Times New Roman"/>
                <a:cs typeface="Times New Roman"/>
                <a:sym typeface="Times New Roman"/>
              </a:rPr>
              <a:t> materiales  por  falta de un inventario genera </a:t>
            </a:r>
            <a:r>
              <a:rPr lang="es" sz="2000">
                <a:latin typeface="Times New Roman"/>
                <a:ea typeface="Times New Roman"/>
                <a:cs typeface="Times New Roman"/>
                <a:sym typeface="Times New Roman"/>
              </a:rPr>
              <a:t>pérdidas</a:t>
            </a:r>
            <a:r>
              <a:rPr lang="es" sz="2000">
                <a:latin typeface="Times New Roman"/>
                <a:ea typeface="Times New Roman"/>
                <a:cs typeface="Times New Roman"/>
                <a:sym typeface="Times New Roman"/>
              </a:rPr>
              <a:t> monetarias a la empresa debido a que no se documenta en qué estado llega el automóvil ni se tiene un control de la entrada y salida de h</a:t>
            </a:r>
            <a:r>
              <a:rPr lang="es" sz="2000">
                <a:latin typeface="Times New Roman"/>
                <a:ea typeface="Times New Roman"/>
                <a:cs typeface="Times New Roman"/>
                <a:sym typeface="Times New Roman"/>
              </a:rPr>
              <a:t>erramientas</a:t>
            </a:r>
            <a:r>
              <a:rPr lang="es" sz="2000">
                <a:latin typeface="Times New Roman"/>
                <a:ea typeface="Times New Roman"/>
                <a:cs typeface="Times New Roman"/>
                <a:sym typeface="Times New Roman"/>
              </a:rPr>
              <a:t>, servicios y repuestos. </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SzPct val="86666"/>
              <a:buNone/>
            </a:pPr>
            <a:r>
              <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SzPct val="86666"/>
              <a:buNone/>
            </a:pPr>
            <a:r>
              <a:t/>
            </a:r>
            <a:endParaRPr sz="1500">
              <a:latin typeface="Times New Roman"/>
              <a:ea typeface="Times New Roman"/>
              <a:cs typeface="Times New Roman"/>
              <a:sym typeface="Times New Roman"/>
            </a:endParaRPr>
          </a:p>
        </p:txBody>
      </p:sp>
      <p:sp>
        <p:nvSpPr>
          <p:cNvPr id="303" name="Google Shape;303;p7"/>
          <p:cNvSpPr txBox="1"/>
          <p:nvPr/>
        </p:nvSpPr>
        <p:spPr>
          <a:xfrm>
            <a:off x="5438525" y="1151150"/>
            <a:ext cx="1599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2</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Problema</a:t>
            </a:r>
            <a:endParaRPr b="0" i="1" sz="1200" u="none" cap="none" strike="noStrike">
              <a:solidFill>
                <a:srgbClr val="000000"/>
              </a:solidFill>
              <a:latin typeface="Times New Roman"/>
              <a:ea typeface="Times New Roman"/>
              <a:cs typeface="Times New Roman"/>
              <a:sym typeface="Times New Roman"/>
            </a:endParaRPr>
          </a:p>
        </p:txBody>
      </p:sp>
      <p:sp>
        <p:nvSpPr>
          <p:cNvPr id="304" name="Google Shape;304;p7"/>
          <p:cNvSpPr txBox="1"/>
          <p:nvPr/>
        </p:nvSpPr>
        <p:spPr>
          <a:xfrm>
            <a:off x="5438525" y="4339900"/>
            <a:ext cx="2483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Nota.podemos observar el la visualización o símbolo de problema.Caputo( 2017).</a:t>
            </a:r>
            <a:endParaRPr b="0" i="0" sz="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Times New Roman"/>
              <a:ea typeface="Times New Roman"/>
              <a:cs typeface="Times New Roman"/>
              <a:sym typeface="Times New Roman"/>
            </a:endParaRPr>
          </a:p>
        </p:txBody>
      </p:sp>
      <p:pic>
        <p:nvPicPr>
          <p:cNvPr id="305" name="Google Shape;305;p7"/>
          <p:cNvPicPr preferRelativeResize="0"/>
          <p:nvPr/>
        </p:nvPicPr>
        <p:blipFill rotWithShape="1">
          <a:blip r:embed="rId3">
            <a:alphaModFix/>
          </a:blip>
          <a:srcRect b="0" l="0" r="0" t="0"/>
          <a:stretch/>
        </p:blipFill>
        <p:spPr>
          <a:xfrm>
            <a:off x="5367375" y="1705250"/>
            <a:ext cx="3062350" cy="2483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18cbe6281f_0_0"/>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Diagrama UML - Casos de Uso</a:t>
            </a:r>
            <a:endParaRPr>
              <a:latin typeface="Times New Roman"/>
              <a:ea typeface="Times New Roman"/>
              <a:cs typeface="Times New Roman"/>
              <a:sym typeface="Times New Roman"/>
            </a:endParaRPr>
          </a:p>
        </p:txBody>
      </p:sp>
      <p:sp>
        <p:nvSpPr>
          <p:cNvPr id="548" name="Google Shape;548;g118cbe6281f_0_0"/>
          <p:cNvSpPr txBox="1"/>
          <p:nvPr/>
        </p:nvSpPr>
        <p:spPr>
          <a:xfrm>
            <a:off x="1596150" y="4625175"/>
            <a:ext cx="58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Herramienta que se </a:t>
            </a:r>
            <a:r>
              <a:rPr lang="es">
                <a:latin typeface="Times New Roman"/>
                <a:ea typeface="Times New Roman"/>
                <a:cs typeface="Times New Roman"/>
                <a:sym typeface="Times New Roman"/>
              </a:rPr>
              <a:t>utilizó</a:t>
            </a:r>
            <a:r>
              <a:rPr lang="es">
                <a:latin typeface="Times New Roman"/>
                <a:ea typeface="Times New Roman"/>
                <a:cs typeface="Times New Roman"/>
                <a:sym typeface="Times New Roman"/>
              </a:rPr>
              <a:t> Star UML</a:t>
            </a:r>
            <a:endParaRPr>
              <a:latin typeface="Times New Roman"/>
              <a:ea typeface="Times New Roman"/>
              <a:cs typeface="Times New Roman"/>
              <a:sym typeface="Times New Roman"/>
            </a:endParaRPr>
          </a:p>
        </p:txBody>
      </p:sp>
      <p:pic>
        <p:nvPicPr>
          <p:cNvPr id="549" name="Google Shape;549;g118cbe6281f_0_0"/>
          <p:cNvPicPr preferRelativeResize="0"/>
          <p:nvPr/>
        </p:nvPicPr>
        <p:blipFill>
          <a:blip r:embed="rId3">
            <a:alphaModFix/>
          </a:blip>
          <a:stretch>
            <a:fillRect/>
          </a:stretch>
        </p:blipFill>
        <p:spPr>
          <a:xfrm>
            <a:off x="1372525" y="935900"/>
            <a:ext cx="5113000" cy="359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g11dee880da3_1_0"/>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55" name="Google Shape;555;g11dee880da3_1_0"/>
          <p:cNvPicPr preferRelativeResize="0"/>
          <p:nvPr/>
        </p:nvPicPr>
        <p:blipFill>
          <a:blip r:embed="rId3">
            <a:alphaModFix/>
          </a:blip>
          <a:stretch>
            <a:fillRect/>
          </a:stretch>
        </p:blipFill>
        <p:spPr>
          <a:xfrm>
            <a:off x="1616175" y="916600"/>
            <a:ext cx="5035561" cy="3637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1dee880da3_1_27"/>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61" name="Google Shape;561;g11dee880da3_1_27"/>
          <p:cNvPicPr preferRelativeResize="0"/>
          <p:nvPr/>
        </p:nvPicPr>
        <p:blipFill>
          <a:blip r:embed="rId3">
            <a:alphaModFix/>
          </a:blip>
          <a:stretch>
            <a:fillRect/>
          </a:stretch>
        </p:blipFill>
        <p:spPr>
          <a:xfrm>
            <a:off x="1814138" y="987725"/>
            <a:ext cx="5190416" cy="3637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1d9148ce87_0_2"/>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67" name="Google Shape;567;g11d9148ce87_0_2"/>
          <p:cNvPicPr preferRelativeResize="0"/>
          <p:nvPr/>
        </p:nvPicPr>
        <p:blipFill>
          <a:blip r:embed="rId3">
            <a:alphaModFix/>
          </a:blip>
          <a:stretch>
            <a:fillRect/>
          </a:stretch>
        </p:blipFill>
        <p:spPr>
          <a:xfrm>
            <a:off x="1687325" y="1048800"/>
            <a:ext cx="5307856" cy="3637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1d9148ce87_0_9"/>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73" name="Google Shape;573;g11d9148ce87_0_9"/>
          <p:cNvPicPr preferRelativeResize="0"/>
          <p:nvPr/>
        </p:nvPicPr>
        <p:blipFill>
          <a:blip r:embed="rId3">
            <a:alphaModFix/>
          </a:blip>
          <a:stretch>
            <a:fillRect/>
          </a:stretch>
        </p:blipFill>
        <p:spPr>
          <a:xfrm>
            <a:off x="1799125" y="987725"/>
            <a:ext cx="5344170" cy="3637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1d9148ce87_0_15"/>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79" name="Google Shape;579;g11d9148ce87_0_15"/>
          <p:cNvPicPr preferRelativeResize="0"/>
          <p:nvPr/>
        </p:nvPicPr>
        <p:blipFill>
          <a:blip r:embed="rId3">
            <a:alphaModFix/>
          </a:blip>
          <a:stretch>
            <a:fillRect/>
          </a:stretch>
        </p:blipFill>
        <p:spPr>
          <a:xfrm>
            <a:off x="1595825" y="1058900"/>
            <a:ext cx="5410288" cy="3637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11d9148ce87_0_21"/>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85" name="Google Shape;585;g11d9148ce87_0_21"/>
          <p:cNvPicPr preferRelativeResize="0"/>
          <p:nvPr/>
        </p:nvPicPr>
        <p:blipFill>
          <a:blip r:embed="rId3">
            <a:alphaModFix/>
          </a:blip>
          <a:stretch>
            <a:fillRect/>
          </a:stretch>
        </p:blipFill>
        <p:spPr>
          <a:xfrm>
            <a:off x="1656825" y="1160550"/>
            <a:ext cx="5163740" cy="3637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1d9148ce87_0_27"/>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91" name="Google Shape;591;g11d9148ce87_0_27"/>
          <p:cNvPicPr preferRelativeResize="0"/>
          <p:nvPr/>
        </p:nvPicPr>
        <p:blipFill>
          <a:blip r:embed="rId3">
            <a:alphaModFix/>
          </a:blip>
          <a:stretch>
            <a:fillRect/>
          </a:stretch>
        </p:blipFill>
        <p:spPr>
          <a:xfrm>
            <a:off x="1351875" y="1048725"/>
            <a:ext cx="5407148" cy="36374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d9148ce87_0_33"/>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Formato de caso de uso extendido</a:t>
            </a:r>
            <a:endParaRPr>
              <a:latin typeface="Times New Roman"/>
              <a:ea typeface="Times New Roman"/>
              <a:cs typeface="Times New Roman"/>
              <a:sym typeface="Times New Roman"/>
            </a:endParaRPr>
          </a:p>
        </p:txBody>
      </p:sp>
      <p:pic>
        <p:nvPicPr>
          <p:cNvPr id="597" name="Google Shape;597;g11d9148ce87_0_33"/>
          <p:cNvPicPr preferRelativeResize="0"/>
          <p:nvPr/>
        </p:nvPicPr>
        <p:blipFill>
          <a:blip r:embed="rId3">
            <a:alphaModFix/>
          </a:blip>
          <a:stretch>
            <a:fillRect/>
          </a:stretch>
        </p:blipFill>
        <p:spPr>
          <a:xfrm>
            <a:off x="1565325" y="1130050"/>
            <a:ext cx="5398062" cy="3637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1dee880da3_1_5"/>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Normalización</a:t>
            </a:r>
            <a:r>
              <a:rPr lang="es">
                <a:latin typeface="Times New Roman"/>
                <a:ea typeface="Times New Roman"/>
                <a:cs typeface="Times New Roman"/>
                <a:sym typeface="Times New Roman"/>
              </a:rPr>
              <a:t> del modelado</a:t>
            </a:r>
            <a:endParaRPr>
              <a:latin typeface="Times New Roman"/>
              <a:ea typeface="Times New Roman"/>
              <a:cs typeface="Times New Roman"/>
              <a:sym typeface="Times New Roman"/>
            </a:endParaRPr>
          </a:p>
        </p:txBody>
      </p:sp>
      <p:pic>
        <p:nvPicPr>
          <p:cNvPr id="603" name="Google Shape;603;g11dee880da3_1_5"/>
          <p:cNvPicPr preferRelativeResize="0"/>
          <p:nvPr/>
        </p:nvPicPr>
        <p:blipFill>
          <a:blip r:embed="rId3">
            <a:alphaModFix/>
          </a:blip>
          <a:stretch>
            <a:fillRect/>
          </a:stretch>
        </p:blipFill>
        <p:spPr>
          <a:xfrm>
            <a:off x="152400" y="1353675"/>
            <a:ext cx="8839202" cy="20016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168f655dbe_4_0"/>
          <p:cNvSpPr txBox="1"/>
          <p:nvPr>
            <p:ph type="title"/>
          </p:nvPr>
        </p:nvSpPr>
        <p:spPr>
          <a:xfrm>
            <a:off x="1484375" y="526900"/>
            <a:ext cx="3913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s">
                <a:latin typeface="Times New Roman"/>
                <a:ea typeface="Times New Roman"/>
                <a:cs typeface="Times New Roman"/>
                <a:sym typeface="Times New Roman"/>
              </a:rPr>
              <a:t>Situaciones y </a:t>
            </a:r>
            <a:r>
              <a:rPr lang="es">
                <a:latin typeface="Times New Roman"/>
                <a:ea typeface="Times New Roman"/>
                <a:cs typeface="Times New Roman"/>
                <a:sym typeface="Times New Roman"/>
              </a:rPr>
              <a:t>Pregunta problema:</a:t>
            </a:r>
            <a:endParaRPr>
              <a:latin typeface="Times New Roman"/>
              <a:ea typeface="Times New Roman"/>
              <a:cs typeface="Times New Roman"/>
              <a:sym typeface="Times New Roman"/>
            </a:endParaRPr>
          </a:p>
        </p:txBody>
      </p:sp>
      <p:sp>
        <p:nvSpPr>
          <p:cNvPr id="311" name="Google Shape;311;g1168f655dbe_4_0"/>
          <p:cNvSpPr txBox="1"/>
          <p:nvPr>
            <p:ph idx="1" type="body"/>
          </p:nvPr>
        </p:nvSpPr>
        <p:spPr>
          <a:xfrm>
            <a:off x="1838900" y="2060100"/>
            <a:ext cx="4980300" cy="2541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1300"/>
              <a:buNone/>
            </a:pPr>
            <a:r>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SzPts val="1300"/>
              <a:buNone/>
            </a:pPr>
            <a:r>
              <a:rPr lang="es" sz="1600">
                <a:latin typeface="Times New Roman"/>
                <a:ea typeface="Times New Roman"/>
                <a:cs typeface="Times New Roman"/>
                <a:sym typeface="Times New Roman"/>
              </a:rPr>
              <a:t> </a:t>
            </a:r>
            <a:r>
              <a:rPr lang="es" sz="1600">
                <a:latin typeface="Times New Roman"/>
                <a:ea typeface="Times New Roman"/>
                <a:cs typeface="Times New Roman"/>
                <a:sym typeface="Times New Roman"/>
              </a:rPr>
              <a:t>¿De </a:t>
            </a:r>
            <a:r>
              <a:rPr lang="es" sz="1600">
                <a:latin typeface="Times New Roman"/>
                <a:ea typeface="Times New Roman"/>
                <a:cs typeface="Times New Roman"/>
                <a:sym typeface="Times New Roman"/>
              </a:rPr>
              <a:t>qué</a:t>
            </a:r>
            <a:r>
              <a:rPr lang="es" sz="1600">
                <a:latin typeface="Times New Roman"/>
                <a:ea typeface="Times New Roman"/>
                <a:cs typeface="Times New Roman"/>
                <a:sym typeface="Times New Roman"/>
              </a:rPr>
              <a:t> manera se puede retomar el proceso de ingreso automotriz? </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1df730ec87_1_8"/>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Normalización del modelado 2FN</a:t>
            </a:r>
            <a:endParaRPr>
              <a:latin typeface="Times New Roman"/>
              <a:ea typeface="Times New Roman"/>
              <a:cs typeface="Times New Roman"/>
              <a:sym typeface="Times New Roman"/>
            </a:endParaRPr>
          </a:p>
        </p:txBody>
      </p:sp>
      <p:pic>
        <p:nvPicPr>
          <p:cNvPr id="609" name="Google Shape;609;g11df730ec87_1_8"/>
          <p:cNvPicPr preferRelativeResize="0"/>
          <p:nvPr/>
        </p:nvPicPr>
        <p:blipFill>
          <a:blip r:embed="rId3">
            <a:alphaModFix/>
          </a:blip>
          <a:stretch>
            <a:fillRect/>
          </a:stretch>
        </p:blipFill>
        <p:spPr>
          <a:xfrm>
            <a:off x="152400" y="1353675"/>
            <a:ext cx="8839200" cy="15418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11df730ec87_1_15"/>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Normalización del modelado 3FN</a:t>
            </a:r>
            <a:endParaRPr>
              <a:latin typeface="Times New Roman"/>
              <a:ea typeface="Times New Roman"/>
              <a:cs typeface="Times New Roman"/>
              <a:sym typeface="Times New Roman"/>
            </a:endParaRPr>
          </a:p>
        </p:txBody>
      </p:sp>
      <p:pic>
        <p:nvPicPr>
          <p:cNvPr id="615" name="Google Shape;615;g11df730ec87_1_15"/>
          <p:cNvPicPr preferRelativeResize="0"/>
          <p:nvPr/>
        </p:nvPicPr>
        <p:blipFill>
          <a:blip r:embed="rId3">
            <a:alphaModFix/>
          </a:blip>
          <a:stretch>
            <a:fillRect/>
          </a:stretch>
        </p:blipFill>
        <p:spPr>
          <a:xfrm>
            <a:off x="152400" y="1353675"/>
            <a:ext cx="8839203" cy="22759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120953d1be0_2_1"/>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Normalización del modelado 3FN</a:t>
            </a:r>
            <a:endParaRPr>
              <a:latin typeface="Times New Roman"/>
              <a:ea typeface="Times New Roman"/>
              <a:cs typeface="Times New Roman"/>
              <a:sym typeface="Times New Roman"/>
            </a:endParaRPr>
          </a:p>
        </p:txBody>
      </p:sp>
      <p:pic>
        <p:nvPicPr>
          <p:cNvPr id="621" name="Google Shape;621;g120953d1be0_2_1"/>
          <p:cNvPicPr preferRelativeResize="0"/>
          <p:nvPr/>
        </p:nvPicPr>
        <p:blipFill>
          <a:blip r:embed="rId3">
            <a:alphaModFix/>
          </a:blip>
          <a:stretch>
            <a:fillRect/>
          </a:stretch>
        </p:blipFill>
        <p:spPr>
          <a:xfrm>
            <a:off x="152400" y="1546825"/>
            <a:ext cx="8839203" cy="22759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120953d1be0_2_7"/>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Normalización del modelado 3FN</a:t>
            </a:r>
            <a:endParaRPr>
              <a:latin typeface="Times New Roman"/>
              <a:ea typeface="Times New Roman"/>
              <a:cs typeface="Times New Roman"/>
              <a:sym typeface="Times New Roman"/>
            </a:endParaRPr>
          </a:p>
        </p:txBody>
      </p:sp>
      <p:pic>
        <p:nvPicPr>
          <p:cNvPr id="627" name="Google Shape;627;g120953d1be0_2_7"/>
          <p:cNvPicPr preferRelativeResize="0"/>
          <p:nvPr/>
        </p:nvPicPr>
        <p:blipFill>
          <a:blip r:embed="rId3">
            <a:alphaModFix/>
          </a:blip>
          <a:stretch>
            <a:fillRect/>
          </a:stretch>
        </p:blipFill>
        <p:spPr>
          <a:xfrm>
            <a:off x="152400" y="1353675"/>
            <a:ext cx="8839201" cy="28727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1dee880da3_1_9"/>
          <p:cNvSpPr txBox="1"/>
          <p:nvPr>
            <p:ph type="title"/>
          </p:nvPr>
        </p:nvSpPr>
        <p:spPr>
          <a:xfrm>
            <a:off x="1314125" y="161850"/>
            <a:ext cx="7030500" cy="645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MER</a:t>
            </a:r>
            <a:endParaRPr>
              <a:latin typeface="Times New Roman"/>
              <a:ea typeface="Times New Roman"/>
              <a:cs typeface="Times New Roman"/>
              <a:sym typeface="Times New Roman"/>
            </a:endParaRPr>
          </a:p>
        </p:txBody>
      </p:sp>
      <p:sp>
        <p:nvSpPr>
          <p:cNvPr id="633" name="Google Shape;633;g11dee880da3_1_9"/>
          <p:cNvSpPr txBox="1"/>
          <p:nvPr/>
        </p:nvSpPr>
        <p:spPr>
          <a:xfrm>
            <a:off x="1497500" y="4518325"/>
            <a:ext cx="72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4" name="Google Shape;634;g11dee880da3_1_9"/>
          <p:cNvSpPr txBox="1"/>
          <p:nvPr/>
        </p:nvSpPr>
        <p:spPr>
          <a:xfrm>
            <a:off x="1525000" y="4564800"/>
            <a:ext cx="58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Herramienta Dia modelo entidad </a:t>
            </a:r>
            <a:r>
              <a:rPr lang="es">
                <a:latin typeface="Times New Roman"/>
                <a:ea typeface="Times New Roman"/>
                <a:cs typeface="Times New Roman"/>
                <a:sym typeface="Times New Roman"/>
              </a:rPr>
              <a:t>relación</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635" name="Google Shape;635;g11dee880da3_1_9"/>
          <p:cNvPicPr preferRelativeResize="0"/>
          <p:nvPr/>
        </p:nvPicPr>
        <p:blipFill>
          <a:blip r:embed="rId3">
            <a:alphaModFix/>
          </a:blip>
          <a:stretch>
            <a:fillRect/>
          </a:stretch>
        </p:blipFill>
        <p:spPr>
          <a:xfrm>
            <a:off x="1525000" y="868875"/>
            <a:ext cx="3588250" cy="36959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11dee880da3_1_18"/>
          <p:cNvSpPr txBox="1"/>
          <p:nvPr>
            <p:ph type="title"/>
          </p:nvPr>
        </p:nvSpPr>
        <p:spPr>
          <a:xfrm>
            <a:off x="1195875" y="18782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Modelo relacional </a:t>
            </a:r>
            <a:endParaRPr>
              <a:latin typeface="Times New Roman"/>
              <a:ea typeface="Times New Roman"/>
              <a:cs typeface="Times New Roman"/>
              <a:sym typeface="Times New Roman"/>
            </a:endParaRPr>
          </a:p>
        </p:txBody>
      </p:sp>
      <p:pic>
        <p:nvPicPr>
          <p:cNvPr id="641" name="Google Shape;641;g11dee880da3_1_18"/>
          <p:cNvPicPr preferRelativeResize="0"/>
          <p:nvPr/>
        </p:nvPicPr>
        <p:blipFill>
          <a:blip r:embed="rId3">
            <a:alphaModFix/>
          </a:blip>
          <a:stretch>
            <a:fillRect/>
          </a:stretch>
        </p:blipFill>
        <p:spPr>
          <a:xfrm>
            <a:off x="1927976" y="879675"/>
            <a:ext cx="5566300" cy="3994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1dee880da3_1_22"/>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Diccionario de datos</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647" name="Google Shape;647;g11dee880da3_1_22"/>
          <p:cNvSpPr txBox="1"/>
          <p:nvPr/>
        </p:nvSpPr>
        <p:spPr>
          <a:xfrm>
            <a:off x="1021250" y="4560500"/>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Link diccionario de datos completo: </a:t>
            </a:r>
            <a:r>
              <a:rPr i="1" lang="es">
                <a:latin typeface="Times New Roman"/>
                <a:ea typeface="Times New Roman"/>
                <a:cs typeface="Times New Roman"/>
                <a:sym typeface="Times New Roman"/>
              </a:rPr>
              <a:t>file:///C:/Users/soo20/Documents/CARFOX%20D.html</a:t>
            </a:r>
            <a:endParaRPr i="1">
              <a:latin typeface="Times New Roman"/>
              <a:ea typeface="Times New Roman"/>
              <a:cs typeface="Times New Roman"/>
              <a:sym typeface="Times New Roman"/>
            </a:endParaRPr>
          </a:p>
        </p:txBody>
      </p:sp>
      <p:pic>
        <p:nvPicPr>
          <p:cNvPr id="648" name="Google Shape;648;g11dee880da3_1_22"/>
          <p:cNvPicPr preferRelativeResize="0"/>
          <p:nvPr/>
        </p:nvPicPr>
        <p:blipFill rotWithShape="1">
          <a:blip r:embed="rId3">
            <a:alphaModFix/>
          </a:blip>
          <a:srcRect b="11824" l="0" r="0" t="7568"/>
          <a:stretch/>
        </p:blipFill>
        <p:spPr>
          <a:xfrm>
            <a:off x="1183052" y="1001398"/>
            <a:ext cx="7512552" cy="34063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120953d1be0_1_8"/>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Diccionario de datos </a:t>
            </a:r>
            <a:endParaRPr>
              <a:latin typeface="Times New Roman"/>
              <a:ea typeface="Times New Roman"/>
              <a:cs typeface="Times New Roman"/>
              <a:sym typeface="Times New Roman"/>
            </a:endParaRPr>
          </a:p>
        </p:txBody>
      </p:sp>
      <p:sp>
        <p:nvSpPr>
          <p:cNvPr id="654" name="Google Shape;654;g120953d1be0_1_8"/>
          <p:cNvSpPr txBox="1"/>
          <p:nvPr/>
        </p:nvSpPr>
        <p:spPr>
          <a:xfrm>
            <a:off x="1021250" y="4560500"/>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Link diccionario de datos completo: </a:t>
            </a:r>
            <a:r>
              <a:rPr i="1" lang="es">
                <a:latin typeface="Times New Roman"/>
                <a:ea typeface="Times New Roman"/>
                <a:cs typeface="Times New Roman"/>
                <a:sym typeface="Times New Roman"/>
              </a:rPr>
              <a:t>file:///C:/Users/soo20/Documents/CARFOX%20D.html</a:t>
            </a:r>
            <a:endParaRPr i="1">
              <a:latin typeface="Times New Roman"/>
              <a:ea typeface="Times New Roman"/>
              <a:cs typeface="Times New Roman"/>
              <a:sym typeface="Times New Roman"/>
            </a:endParaRPr>
          </a:p>
        </p:txBody>
      </p:sp>
      <p:pic>
        <p:nvPicPr>
          <p:cNvPr id="655" name="Google Shape;655;g120953d1be0_1_8"/>
          <p:cNvPicPr preferRelativeResize="0"/>
          <p:nvPr/>
        </p:nvPicPr>
        <p:blipFill rotWithShape="1">
          <a:blip r:embed="rId3">
            <a:alphaModFix/>
          </a:blip>
          <a:srcRect b="8192" l="0" r="0" t="14443"/>
          <a:stretch/>
        </p:blipFill>
        <p:spPr>
          <a:xfrm>
            <a:off x="1421163" y="1093088"/>
            <a:ext cx="6795773" cy="29573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20953d1be0_1_15"/>
          <p:cNvSpPr txBox="1"/>
          <p:nvPr>
            <p:ph type="title"/>
          </p:nvPr>
        </p:nvSpPr>
        <p:spPr>
          <a:xfrm>
            <a:off x="1303800" y="2019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Diccionario de datos </a:t>
            </a:r>
            <a:endParaRPr>
              <a:latin typeface="Times New Roman"/>
              <a:ea typeface="Times New Roman"/>
              <a:cs typeface="Times New Roman"/>
              <a:sym typeface="Times New Roman"/>
            </a:endParaRPr>
          </a:p>
        </p:txBody>
      </p:sp>
      <p:sp>
        <p:nvSpPr>
          <p:cNvPr id="661" name="Google Shape;661;g120953d1be0_1_15"/>
          <p:cNvSpPr txBox="1"/>
          <p:nvPr/>
        </p:nvSpPr>
        <p:spPr>
          <a:xfrm>
            <a:off x="1021250" y="4560500"/>
            <a:ext cx="71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Link diccionario de datos completo: </a:t>
            </a:r>
            <a:r>
              <a:rPr i="1" lang="es">
                <a:latin typeface="Times New Roman"/>
                <a:ea typeface="Times New Roman"/>
                <a:cs typeface="Times New Roman"/>
                <a:sym typeface="Times New Roman"/>
              </a:rPr>
              <a:t>file:///C:/Users/soo20/Documents/CARFOX%20D.html</a:t>
            </a:r>
            <a:endParaRPr i="1">
              <a:latin typeface="Times New Roman"/>
              <a:ea typeface="Times New Roman"/>
              <a:cs typeface="Times New Roman"/>
              <a:sym typeface="Times New Roman"/>
            </a:endParaRPr>
          </a:p>
        </p:txBody>
      </p:sp>
      <p:pic>
        <p:nvPicPr>
          <p:cNvPr id="662" name="Google Shape;662;g120953d1be0_1_15"/>
          <p:cNvPicPr preferRelativeResize="0"/>
          <p:nvPr/>
        </p:nvPicPr>
        <p:blipFill rotWithShape="1">
          <a:blip r:embed="rId3">
            <a:alphaModFix/>
          </a:blip>
          <a:srcRect b="4022" l="0" r="0" t="41543"/>
          <a:stretch/>
        </p:blipFill>
        <p:spPr>
          <a:xfrm>
            <a:off x="1168176" y="1453912"/>
            <a:ext cx="7301750" cy="2235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11f62b834c7_0_0"/>
          <p:cNvSpPr txBox="1"/>
          <p:nvPr>
            <p:ph type="title"/>
          </p:nvPr>
        </p:nvSpPr>
        <p:spPr>
          <a:xfrm>
            <a:off x="1303813" y="350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Times New Roman"/>
                <a:ea typeface="Times New Roman"/>
                <a:cs typeface="Times New Roman"/>
                <a:sym typeface="Times New Roman"/>
              </a:rPr>
              <a:t>Diagrama de Clases</a:t>
            </a:r>
            <a:endParaRPr>
              <a:latin typeface="Times New Roman"/>
              <a:ea typeface="Times New Roman"/>
              <a:cs typeface="Times New Roman"/>
              <a:sym typeface="Times New Roman"/>
            </a:endParaRPr>
          </a:p>
        </p:txBody>
      </p:sp>
      <p:pic>
        <p:nvPicPr>
          <p:cNvPr id="668" name="Google Shape;668;g11f62b834c7_0_0"/>
          <p:cNvPicPr preferRelativeResize="0"/>
          <p:nvPr/>
        </p:nvPicPr>
        <p:blipFill>
          <a:blip r:embed="rId3">
            <a:alphaModFix/>
          </a:blip>
          <a:stretch>
            <a:fillRect/>
          </a:stretch>
        </p:blipFill>
        <p:spPr>
          <a:xfrm>
            <a:off x="2258777" y="894225"/>
            <a:ext cx="5120574" cy="3669125"/>
          </a:xfrm>
          <a:prstGeom prst="rect">
            <a:avLst/>
          </a:prstGeom>
          <a:noFill/>
          <a:ln>
            <a:noFill/>
          </a:ln>
        </p:spPr>
      </p:pic>
      <p:sp>
        <p:nvSpPr>
          <p:cNvPr id="669" name="Google Shape;669;g11f62b834c7_0_0"/>
          <p:cNvSpPr txBox="1"/>
          <p:nvPr/>
        </p:nvSpPr>
        <p:spPr>
          <a:xfrm>
            <a:off x="2129575" y="4499675"/>
            <a:ext cx="572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Times New Roman"/>
                <a:ea typeface="Times New Roman"/>
                <a:cs typeface="Times New Roman"/>
                <a:sym typeface="Times New Roman"/>
              </a:rPr>
              <a:t>Herramienta StarUML</a:t>
            </a:r>
            <a:endParaRPr sz="11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Objetivo General</a:t>
            </a:r>
            <a:endParaRPr>
              <a:latin typeface="Times New Roman"/>
              <a:ea typeface="Times New Roman"/>
              <a:cs typeface="Times New Roman"/>
              <a:sym typeface="Times New Roman"/>
            </a:endParaRPr>
          </a:p>
        </p:txBody>
      </p:sp>
      <p:sp>
        <p:nvSpPr>
          <p:cNvPr id="317" name="Google Shape;317;p9"/>
          <p:cNvSpPr txBox="1"/>
          <p:nvPr>
            <p:ph idx="1" type="body"/>
          </p:nvPr>
        </p:nvSpPr>
        <p:spPr>
          <a:xfrm>
            <a:off x="601500" y="1300950"/>
            <a:ext cx="3970500" cy="368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1200"/>
              </a:spcAft>
              <a:buSzPts val="1203"/>
              <a:buNone/>
            </a:pPr>
            <a:r>
              <a:rPr lang="es" sz="1902">
                <a:latin typeface="Times New Roman"/>
                <a:ea typeface="Times New Roman"/>
                <a:cs typeface="Times New Roman"/>
                <a:sym typeface="Times New Roman"/>
              </a:rPr>
              <a:t>Desarrollar </a:t>
            </a:r>
            <a:r>
              <a:rPr lang="es" sz="1902">
                <a:latin typeface="Times New Roman"/>
                <a:ea typeface="Times New Roman"/>
                <a:cs typeface="Times New Roman"/>
                <a:sym typeface="Times New Roman"/>
              </a:rPr>
              <a:t> un sistema de información el cual permita brindar el acceso a un inventario de </a:t>
            </a:r>
            <a:r>
              <a:rPr lang="es" sz="1902">
                <a:latin typeface="Times New Roman"/>
                <a:ea typeface="Times New Roman"/>
                <a:cs typeface="Times New Roman"/>
                <a:sym typeface="Times New Roman"/>
              </a:rPr>
              <a:t>restauración</a:t>
            </a:r>
            <a:r>
              <a:rPr lang="es" sz="1902">
                <a:latin typeface="Times New Roman"/>
                <a:ea typeface="Times New Roman"/>
                <a:cs typeface="Times New Roman"/>
                <a:sym typeface="Times New Roman"/>
              </a:rPr>
              <a:t> automotriz con el fin de llevar un orden de entrada de repuestos e ingreso de automóviles, así como el resultado final del proceso al cual fue sometido,Contaremos con otro tipo de inventario, que es </a:t>
            </a:r>
            <a:r>
              <a:rPr b="1" lang="es" sz="1902">
                <a:latin typeface="Times New Roman"/>
                <a:ea typeface="Times New Roman"/>
                <a:cs typeface="Times New Roman"/>
                <a:sym typeface="Times New Roman"/>
              </a:rPr>
              <a:t>cíclico o relativo</a:t>
            </a:r>
            <a:r>
              <a:rPr lang="es" sz="1902">
                <a:latin typeface="Times New Roman"/>
                <a:ea typeface="Times New Roman"/>
                <a:cs typeface="Times New Roman"/>
                <a:sym typeface="Times New Roman"/>
              </a:rPr>
              <a:t>  y por ultima instancia requerimos de un tipo de   inventario </a:t>
            </a:r>
            <a:r>
              <a:rPr b="1" lang="es" sz="1902">
                <a:latin typeface="Times New Roman"/>
                <a:ea typeface="Times New Roman"/>
                <a:cs typeface="Times New Roman"/>
                <a:sym typeface="Times New Roman"/>
              </a:rPr>
              <a:t>permanente.</a:t>
            </a:r>
            <a:endParaRPr b="1" sz="1902">
              <a:latin typeface="Times New Roman"/>
              <a:ea typeface="Times New Roman"/>
              <a:cs typeface="Times New Roman"/>
              <a:sym typeface="Times New Roman"/>
            </a:endParaRPr>
          </a:p>
        </p:txBody>
      </p:sp>
      <p:pic>
        <p:nvPicPr>
          <p:cNvPr id="318" name="Google Shape;318;p9"/>
          <p:cNvPicPr preferRelativeResize="0"/>
          <p:nvPr/>
        </p:nvPicPr>
        <p:blipFill rotWithShape="1">
          <a:blip r:embed="rId3">
            <a:alphaModFix/>
          </a:blip>
          <a:srcRect b="0" l="0" r="0" t="0"/>
          <a:stretch/>
        </p:blipFill>
        <p:spPr>
          <a:xfrm>
            <a:off x="4853925" y="1923900"/>
            <a:ext cx="3563400" cy="1782000"/>
          </a:xfrm>
          <a:prstGeom prst="roundRect">
            <a:avLst>
              <a:gd fmla="val 16667" name="adj"/>
            </a:avLst>
          </a:prstGeom>
          <a:noFill/>
          <a:ln>
            <a:noFill/>
          </a:ln>
        </p:spPr>
      </p:pic>
      <p:sp>
        <p:nvSpPr>
          <p:cNvPr id="319" name="Google Shape;319;p9"/>
          <p:cNvSpPr txBox="1"/>
          <p:nvPr/>
        </p:nvSpPr>
        <p:spPr>
          <a:xfrm>
            <a:off x="4898575" y="1250925"/>
            <a:ext cx="2742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3</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Objetivo general</a:t>
            </a:r>
            <a:endParaRPr b="0" i="1" sz="1200" u="none" cap="none" strike="noStrike">
              <a:solidFill>
                <a:srgbClr val="000000"/>
              </a:solidFill>
              <a:latin typeface="Times New Roman"/>
              <a:ea typeface="Times New Roman"/>
              <a:cs typeface="Times New Roman"/>
              <a:sym typeface="Times New Roman"/>
            </a:endParaRPr>
          </a:p>
        </p:txBody>
      </p:sp>
      <p:sp>
        <p:nvSpPr>
          <p:cNvPr id="320" name="Google Shape;320;p9"/>
          <p:cNvSpPr txBox="1"/>
          <p:nvPr/>
        </p:nvSpPr>
        <p:spPr>
          <a:xfrm>
            <a:off x="5026300" y="3824775"/>
            <a:ext cx="231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Nota.este gráfico demuestra, la puntualidad de los objetivos.concepto. </a:t>
            </a:r>
            <a:r>
              <a:rPr b="0" i="0" lang="es" sz="900" u="none" cap="none" strike="noStrike">
                <a:solidFill>
                  <a:schemeClr val="dk2"/>
                </a:solidFill>
                <a:latin typeface="Times New Roman"/>
                <a:ea typeface="Times New Roman"/>
                <a:cs typeface="Times New Roman"/>
                <a:sym typeface="Times New Roman"/>
              </a:rPr>
              <a:t>Etece(2021)</a:t>
            </a:r>
            <a:endParaRPr b="0" i="0" sz="9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12092c5aaaf_0_8"/>
          <p:cNvSpPr txBox="1"/>
          <p:nvPr>
            <p:ph type="title"/>
          </p:nvPr>
        </p:nvSpPr>
        <p:spPr>
          <a:xfrm>
            <a:off x="1303813" y="350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Times New Roman"/>
                <a:ea typeface="Times New Roman"/>
                <a:cs typeface="Times New Roman"/>
                <a:sym typeface="Times New Roman"/>
              </a:rPr>
              <a:t>Project</a:t>
            </a:r>
            <a:endParaRPr>
              <a:latin typeface="Times New Roman"/>
              <a:ea typeface="Times New Roman"/>
              <a:cs typeface="Times New Roman"/>
              <a:sym typeface="Times New Roman"/>
            </a:endParaRPr>
          </a:p>
        </p:txBody>
      </p:sp>
      <p:pic>
        <p:nvPicPr>
          <p:cNvPr id="675" name="Google Shape;675;g12092c5aaaf_0_8"/>
          <p:cNvPicPr preferRelativeResize="0"/>
          <p:nvPr/>
        </p:nvPicPr>
        <p:blipFill>
          <a:blip r:embed="rId3">
            <a:alphaModFix/>
          </a:blip>
          <a:stretch>
            <a:fillRect/>
          </a:stretch>
        </p:blipFill>
        <p:spPr>
          <a:xfrm>
            <a:off x="1303825" y="1251025"/>
            <a:ext cx="7241952" cy="2967550"/>
          </a:xfrm>
          <a:prstGeom prst="rect">
            <a:avLst/>
          </a:prstGeom>
          <a:noFill/>
          <a:ln>
            <a:noFill/>
          </a:ln>
        </p:spPr>
      </p:pic>
      <p:sp>
        <p:nvSpPr>
          <p:cNvPr id="676" name="Google Shape;676;g12092c5aaaf_0_8"/>
          <p:cNvSpPr txBox="1"/>
          <p:nvPr/>
        </p:nvSpPr>
        <p:spPr>
          <a:xfrm>
            <a:off x="1667300" y="4442825"/>
            <a:ext cx="58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Times New Roman"/>
                <a:ea typeface="Times New Roman"/>
                <a:cs typeface="Times New Roman"/>
                <a:sym typeface="Times New Roman"/>
              </a:rPr>
              <a:t>Herramienta trabajada project</a:t>
            </a:r>
            <a:endParaRPr>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12092c5aaaf_0_12"/>
          <p:cNvSpPr txBox="1"/>
          <p:nvPr>
            <p:ph type="title"/>
          </p:nvPr>
        </p:nvSpPr>
        <p:spPr>
          <a:xfrm>
            <a:off x="1303813" y="3509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latin typeface="Times New Roman"/>
                <a:ea typeface="Times New Roman"/>
                <a:cs typeface="Times New Roman"/>
                <a:sym typeface="Times New Roman"/>
              </a:rPr>
              <a:t>Diagrama despliegue</a:t>
            </a:r>
            <a:endParaRPr>
              <a:latin typeface="Times New Roman"/>
              <a:ea typeface="Times New Roman"/>
              <a:cs typeface="Times New Roman"/>
              <a:sym typeface="Times New Roman"/>
            </a:endParaRPr>
          </a:p>
        </p:txBody>
      </p:sp>
      <p:pic>
        <p:nvPicPr>
          <p:cNvPr id="682" name="Google Shape;682;g12092c5aaaf_0_12"/>
          <p:cNvPicPr preferRelativeResize="0"/>
          <p:nvPr/>
        </p:nvPicPr>
        <p:blipFill>
          <a:blip r:embed="rId3">
            <a:alphaModFix/>
          </a:blip>
          <a:stretch>
            <a:fillRect/>
          </a:stretch>
        </p:blipFill>
        <p:spPr>
          <a:xfrm>
            <a:off x="1601938" y="1113050"/>
            <a:ext cx="5940125" cy="36905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Referencias Bibliográficas</a:t>
            </a:r>
            <a:endParaRPr>
              <a:latin typeface="Times New Roman"/>
              <a:ea typeface="Times New Roman"/>
              <a:cs typeface="Times New Roman"/>
              <a:sym typeface="Times New Roman"/>
            </a:endParaRPr>
          </a:p>
        </p:txBody>
      </p:sp>
      <p:sp>
        <p:nvSpPr>
          <p:cNvPr id="688" name="Google Shape;688;p13"/>
          <p:cNvSpPr txBox="1"/>
          <p:nvPr>
            <p:ph idx="1" type="body"/>
          </p:nvPr>
        </p:nvSpPr>
        <p:spPr>
          <a:xfrm>
            <a:off x="1226200" y="1482050"/>
            <a:ext cx="7030500" cy="2541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27083"/>
              <a:buNone/>
            </a:pPr>
            <a:r>
              <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27083"/>
              <a:buNone/>
            </a:pPr>
            <a:r>
              <a:rPr lang="es" sz="4800">
                <a:solidFill>
                  <a:srgbClr val="000000"/>
                </a:solidFill>
                <a:latin typeface="Times New Roman"/>
                <a:ea typeface="Times New Roman"/>
                <a:cs typeface="Times New Roman"/>
                <a:sym typeface="Times New Roman"/>
              </a:rPr>
              <a:t>Información acerca del funcionamiento del sistema de información:</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27083"/>
              <a:buNone/>
            </a:pPr>
            <a:r>
              <a:rPr lang="es" sz="4800">
                <a:solidFill>
                  <a:srgbClr val="000000"/>
                </a:solidFill>
                <a:latin typeface="Times New Roman"/>
                <a:ea typeface="Times New Roman"/>
                <a:cs typeface="Times New Roman"/>
                <a:sym typeface="Times New Roman"/>
              </a:rPr>
              <a:t>SENA SOFIA PLUS:</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27083"/>
              <a:buNone/>
            </a:pPr>
            <a:r>
              <a:rPr lang="es" sz="4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http://oferta.senasofiaplus.edu.co/sofia-oferta/</a:t>
            </a:r>
            <a:endParaRPr sz="4800">
              <a:solidFill>
                <a:srgbClr val="000000"/>
              </a:solidFill>
              <a:latin typeface="Times New Roman"/>
              <a:ea typeface="Times New Roman"/>
              <a:cs typeface="Times New Roman"/>
              <a:sym typeface="Times New Roman"/>
            </a:endParaRPr>
          </a:p>
          <a:p>
            <a:pPr indent="-457200" lvl="0" marL="457200" rtl="0" algn="l">
              <a:lnSpc>
                <a:spcPct val="115000"/>
              </a:lnSpc>
              <a:spcBef>
                <a:spcPts val="1200"/>
              </a:spcBef>
              <a:spcAft>
                <a:spcPts val="0"/>
              </a:spcAft>
              <a:buSzPct val="27083"/>
              <a:buNone/>
            </a:pPr>
            <a:r>
              <a:rPr lang="es" sz="4800">
                <a:solidFill>
                  <a:srgbClr val="000000"/>
                </a:solidFill>
                <a:latin typeface="Times New Roman"/>
                <a:ea typeface="Times New Roman"/>
                <a:cs typeface="Times New Roman"/>
                <a:sym typeface="Times New Roman"/>
              </a:rPr>
              <a:t>Coalla, M. (2017). </a:t>
            </a:r>
            <a:r>
              <a:rPr i="1" lang="es" sz="4800">
                <a:solidFill>
                  <a:srgbClr val="000000"/>
                </a:solidFill>
                <a:latin typeface="Times New Roman"/>
                <a:ea typeface="Times New Roman"/>
                <a:cs typeface="Times New Roman"/>
                <a:sym typeface="Times New Roman"/>
              </a:rPr>
              <a:t>Gestión de inventarios .</a:t>
            </a:r>
            <a:r>
              <a:rPr lang="es" sz="4800">
                <a:solidFill>
                  <a:srgbClr val="000000"/>
                </a:solidFill>
                <a:latin typeface="Times New Roman"/>
                <a:ea typeface="Times New Roman"/>
                <a:cs typeface="Times New Roman"/>
                <a:sym typeface="Times New Roman"/>
              </a:rPr>
              <a:t> Ediciones Paraninfo.</a:t>
            </a:r>
            <a:endParaRPr sz="4800">
              <a:solidFill>
                <a:srgbClr val="000000"/>
              </a:solidFill>
              <a:latin typeface="Times New Roman"/>
              <a:ea typeface="Times New Roman"/>
              <a:cs typeface="Times New Roman"/>
              <a:sym typeface="Times New Roman"/>
            </a:endParaRPr>
          </a:p>
          <a:p>
            <a:pPr indent="-457200" lvl="0" marL="457200" rtl="0" algn="l">
              <a:lnSpc>
                <a:spcPct val="115000"/>
              </a:lnSpc>
              <a:spcBef>
                <a:spcPts val="1200"/>
              </a:spcBef>
              <a:spcAft>
                <a:spcPts val="0"/>
              </a:spcAft>
              <a:buSzPct val="27083"/>
              <a:buNone/>
            </a:pPr>
            <a:r>
              <a:t/>
            </a:r>
            <a:endParaRPr sz="4800">
              <a:solidFill>
                <a:srgbClr val="000000"/>
              </a:solidFill>
              <a:latin typeface="Times New Roman"/>
              <a:ea typeface="Times New Roman"/>
              <a:cs typeface="Times New Roman"/>
              <a:sym typeface="Times New Roman"/>
            </a:endParaRPr>
          </a:p>
          <a:p>
            <a:pPr indent="-457200" lvl="0" marL="457200" rtl="0" algn="l">
              <a:lnSpc>
                <a:spcPct val="115000"/>
              </a:lnSpc>
              <a:spcBef>
                <a:spcPts val="1200"/>
              </a:spcBef>
              <a:spcAft>
                <a:spcPts val="0"/>
              </a:spcAft>
              <a:buSzPct val="108333"/>
              <a:buNone/>
            </a:pPr>
            <a:r>
              <a:rPr lang="es" sz="4800">
                <a:solidFill>
                  <a:srgbClr val="000000"/>
                </a:solidFill>
                <a:latin typeface="Times New Roman"/>
                <a:ea typeface="Times New Roman"/>
                <a:cs typeface="Times New Roman"/>
                <a:sym typeface="Times New Roman"/>
              </a:rPr>
              <a:t>Moreno, D. (25 de 10 de 2018). </a:t>
            </a:r>
            <a:r>
              <a:rPr i="1" lang="es" sz="4800">
                <a:solidFill>
                  <a:srgbClr val="000000"/>
                </a:solidFill>
                <a:latin typeface="Times New Roman"/>
                <a:ea typeface="Times New Roman"/>
                <a:cs typeface="Times New Roman"/>
                <a:sym typeface="Times New Roman"/>
              </a:rPr>
              <a:t>alumnos</a:t>
            </a:r>
            <a:r>
              <a:rPr lang="es" sz="4800">
                <a:solidFill>
                  <a:srgbClr val="000000"/>
                </a:solidFill>
                <a:latin typeface="Times New Roman"/>
                <a:ea typeface="Times New Roman"/>
                <a:cs typeface="Times New Roman"/>
                <a:sym typeface="Times New Roman"/>
              </a:rPr>
              <a:t>. Obtenido de alumnos: http://alumnos.unir.net/alfredopascualpuertolas/2019/01/23/ejemplos-de-encuestas/</a:t>
            </a:r>
            <a:endParaRPr sz="4800">
              <a:solidFill>
                <a:srgbClr val="000000"/>
              </a:solidFill>
              <a:latin typeface="Times New Roman"/>
              <a:ea typeface="Times New Roman"/>
              <a:cs typeface="Times New Roman"/>
              <a:sym typeface="Times New Roman"/>
            </a:endParaRPr>
          </a:p>
          <a:p>
            <a:pPr indent="-457200" lvl="0" marL="457200" rtl="0" algn="l">
              <a:lnSpc>
                <a:spcPct val="115000"/>
              </a:lnSpc>
              <a:spcBef>
                <a:spcPts val="1200"/>
              </a:spcBef>
              <a:spcAft>
                <a:spcPts val="0"/>
              </a:spcAft>
              <a:buSzPct val="108333"/>
              <a:buNone/>
            </a:pPr>
            <a:r>
              <a:rPr lang="es" sz="4800">
                <a:solidFill>
                  <a:srgbClr val="000000"/>
                </a:solidFill>
                <a:latin typeface="Times New Roman"/>
                <a:ea typeface="Times New Roman"/>
                <a:cs typeface="Times New Roman"/>
                <a:sym typeface="Times New Roman"/>
              </a:rPr>
              <a:t>Team, M. (24 de 9 de 2019). </a:t>
            </a:r>
            <a:r>
              <a:rPr i="1" lang="es" sz="4800">
                <a:solidFill>
                  <a:srgbClr val="000000"/>
                </a:solidFill>
                <a:latin typeface="Times New Roman"/>
                <a:ea typeface="Times New Roman"/>
                <a:cs typeface="Times New Roman"/>
                <a:sym typeface="Times New Roman"/>
              </a:rPr>
              <a:t>microsoft</a:t>
            </a:r>
            <a:r>
              <a:rPr lang="es" sz="4800">
                <a:solidFill>
                  <a:srgbClr val="000000"/>
                </a:solidFill>
                <a:latin typeface="Times New Roman"/>
                <a:ea typeface="Times New Roman"/>
                <a:cs typeface="Times New Roman"/>
                <a:sym typeface="Times New Roman"/>
              </a:rPr>
              <a:t>. Obtenido de microsoft: https://www.microsoft.com/es-ar/microsoft-365/business-insights-ideas/resources/guide-to-uml-diagramming-and-database-modeling</a:t>
            </a:r>
            <a:endParaRPr sz="4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300"/>
              <a:buNone/>
            </a:pPr>
            <a:r>
              <a:rPr lang="e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457200" lvl="0" marL="457200" rtl="0" algn="l">
              <a:lnSpc>
                <a:spcPct val="115000"/>
              </a:lnSpc>
              <a:spcBef>
                <a:spcPts val="1200"/>
              </a:spcBef>
              <a:spcAft>
                <a:spcPts val="0"/>
              </a:spcAft>
              <a:buSzPct val="118181"/>
              <a:buNone/>
            </a:pPr>
            <a:r>
              <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18181"/>
              <a:buNone/>
            </a:pPr>
            <a:r>
              <a:rPr lang="e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08333"/>
              <a:buNone/>
            </a:pPr>
            <a:r>
              <a:t/>
            </a:r>
            <a:endParaRPr sz="1200">
              <a:solidFill>
                <a:srgbClr val="000000"/>
              </a:solidFill>
            </a:endParaRPr>
          </a:p>
          <a:p>
            <a:pPr indent="0" lvl="0" marL="0" rtl="0" algn="l">
              <a:lnSpc>
                <a:spcPct val="115000"/>
              </a:lnSpc>
              <a:spcBef>
                <a:spcPts val="0"/>
              </a:spcBef>
              <a:spcAft>
                <a:spcPts val="0"/>
              </a:spcAft>
              <a:buSzPct val="100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1168300" y="604838"/>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Objetivos Específicos</a:t>
            </a:r>
            <a:endParaRPr>
              <a:latin typeface="Times New Roman"/>
              <a:ea typeface="Times New Roman"/>
              <a:cs typeface="Times New Roman"/>
              <a:sym typeface="Times New Roman"/>
            </a:endParaRPr>
          </a:p>
        </p:txBody>
      </p:sp>
      <p:sp>
        <p:nvSpPr>
          <p:cNvPr id="326" name="Google Shape;326;p10"/>
          <p:cNvSpPr txBox="1"/>
          <p:nvPr>
            <p:ph idx="1" type="body"/>
          </p:nvPr>
        </p:nvSpPr>
        <p:spPr>
          <a:xfrm>
            <a:off x="668275" y="1761300"/>
            <a:ext cx="4023600" cy="3201000"/>
          </a:xfrm>
          <a:prstGeom prst="rect">
            <a:avLst/>
          </a:prstGeom>
          <a:noFill/>
          <a:ln>
            <a:noFill/>
          </a:ln>
        </p:spPr>
        <p:txBody>
          <a:bodyPr anchorCtr="0" anchor="t" bIns="91425" lIns="91425" spcFirstLastPara="1" rIns="91425" wrap="square" tIns="91425">
            <a:normAutofit/>
          </a:bodyPr>
          <a:lstStyle/>
          <a:p>
            <a:pPr indent="-364617" lvl="0" marL="457200" rtl="0" algn="l">
              <a:lnSpc>
                <a:spcPct val="115000"/>
              </a:lnSpc>
              <a:spcBef>
                <a:spcPts val="0"/>
              </a:spcBef>
              <a:spcAft>
                <a:spcPts val="0"/>
              </a:spcAft>
              <a:buSzPts val="2142"/>
              <a:buFont typeface="Times New Roman"/>
              <a:buChar char="●"/>
            </a:pPr>
            <a:r>
              <a:rPr lang="es" sz="2142">
                <a:latin typeface="Times New Roman"/>
                <a:ea typeface="Times New Roman"/>
                <a:cs typeface="Times New Roman"/>
                <a:sym typeface="Times New Roman"/>
              </a:rPr>
              <a:t>Gestionar un check in del ingreso de mercancía, y un check up del estado del: automóvil, herramientas, maquinaria y repuestos.</a:t>
            </a:r>
            <a:endParaRPr sz="2142">
              <a:latin typeface="Times New Roman"/>
              <a:ea typeface="Times New Roman"/>
              <a:cs typeface="Times New Roman"/>
              <a:sym typeface="Times New Roman"/>
            </a:endParaRPr>
          </a:p>
          <a:p>
            <a:pPr indent="-364694" lvl="0" marL="457200" rtl="0" algn="l">
              <a:lnSpc>
                <a:spcPct val="115000"/>
              </a:lnSpc>
              <a:spcBef>
                <a:spcPts val="0"/>
              </a:spcBef>
              <a:spcAft>
                <a:spcPts val="0"/>
              </a:spcAft>
              <a:buSzPts val="2142"/>
              <a:buFont typeface="Times New Roman"/>
              <a:buChar char="●"/>
            </a:pPr>
            <a:r>
              <a:rPr lang="es" sz="2142">
                <a:latin typeface="Times New Roman"/>
                <a:ea typeface="Times New Roman"/>
                <a:cs typeface="Times New Roman"/>
                <a:sym typeface="Times New Roman"/>
              </a:rPr>
              <a:t>Generar informes de actividades de la empresa.</a:t>
            </a:r>
            <a:endParaRPr sz="2142">
              <a:latin typeface="Times New Roman"/>
              <a:ea typeface="Times New Roman"/>
              <a:cs typeface="Times New Roman"/>
              <a:sym typeface="Times New Roman"/>
            </a:endParaRPr>
          </a:p>
        </p:txBody>
      </p:sp>
      <p:pic>
        <p:nvPicPr>
          <p:cNvPr id="327" name="Google Shape;327;p10"/>
          <p:cNvPicPr preferRelativeResize="0"/>
          <p:nvPr/>
        </p:nvPicPr>
        <p:blipFill rotWithShape="1">
          <a:blip r:embed="rId3">
            <a:alphaModFix/>
          </a:blip>
          <a:srcRect b="0" l="0" r="0" t="0"/>
          <a:stretch/>
        </p:blipFill>
        <p:spPr>
          <a:xfrm>
            <a:off x="5278300" y="1618100"/>
            <a:ext cx="2836475" cy="2836475"/>
          </a:xfrm>
          <a:prstGeom prst="rect">
            <a:avLst/>
          </a:prstGeom>
          <a:noFill/>
          <a:ln>
            <a:noFill/>
          </a:ln>
        </p:spPr>
      </p:pic>
      <p:sp>
        <p:nvSpPr>
          <p:cNvPr id="328" name="Google Shape;328;p10"/>
          <p:cNvSpPr txBox="1"/>
          <p:nvPr/>
        </p:nvSpPr>
        <p:spPr>
          <a:xfrm>
            <a:off x="5278300" y="1064000"/>
            <a:ext cx="2483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4</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Objetivos específicos</a:t>
            </a:r>
            <a:endParaRPr b="0" i="1" sz="1200" u="none" cap="none" strike="noStrike">
              <a:solidFill>
                <a:srgbClr val="000000"/>
              </a:solidFill>
              <a:latin typeface="Times New Roman"/>
              <a:ea typeface="Times New Roman"/>
              <a:cs typeface="Times New Roman"/>
              <a:sym typeface="Times New Roman"/>
            </a:endParaRPr>
          </a:p>
        </p:txBody>
      </p:sp>
      <p:sp>
        <p:nvSpPr>
          <p:cNvPr id="329" name="Google Shape;329;p10"/>
          <p:cNvSpPr txBox="1"/>
          <p:nvPr/>
        </p:nvSpPr>
        <p:spPr>
          <a:xfrm>
            <a:off x="5278300" y="4500600"/>
            <a:ext cx="297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 Esta imagen puede demostrara lo anterior visto en el texto. zamora(2014).</a:t>
            </a:r>
            <a:endParaRPr b="0" i="0" sz="9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1"/>
          <p:cNvSpPr txBox="1"/>
          <p:nvPr>
            <p:ph type="title"/>
          </p:nvPr>
        </p:nvSpPr>
        <p:spPr>
          <a:xfrm>
            <a:off x="122865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Justificación:</a:t>
            </a:r>
            <a:endParaRPr>
              <a:latin typeface="Times New Roman"/>
              <a:ea typeface="Times New Roman"/>
              <a:cs typeface="Times New Roman"/>
              <a:sym typeface="Times New Roman"/>
            </a:endParaRPr>
          </a:p>
        </p:txBody>
      </p:sp>
      <p:sp>
        <p:nvSpPr>
          <p:cNvPr id="335" name="Google Shape;335;p11"/>
          <p:cNvSpPr txBox="1"/>
          <p:nvPr>
            <p:ph idx="1" type="body"/>
          </p:nvPr>
        </p:nvSpPr>
        <p:spPr>
          <a:xfrm>
            <a:off x="1228650" y="1700125"/>
            <a:ext cx="4003500" cy="2955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105"/>
              <a:buNone/>
            </a:pPr>
            <a:r>
              <a:rPr lang="es" sz="1220">
                <a:latin typeface="Times New Roman"/>
                <a:ea typeface="Times New Roman"/>
                <a:cs typeface="Times New Roman"/>
                <a:sym typeface="Times New Roman"/>
              </a:rPr>
              <a:t>Al generar el check in y check up con aportes visuales del estado del </a:t>
            </a:r>
            <a:r>
              <a:rPr lang="es" sz="1220">
                <a:latin typeface="Times New Roman"/>
                <a:ea typeface="Times New Roman"/>
                <a:cs typeface="Times New Roman"/>
                <a:sym typeface="Times New Roman"/>
              </a:rPr>
              <a:t>vehículos herramientas y repuestos </a:t>
            </a:r>
            <a:r>
              <a:rPr lang="es" sz="1220">
                <a:latin typeface="Times New Roman"/>
                <a:ea typeface="Times New Roman"/>
                <a:cs typeface="Times New Roman"/>
                <a:sym typeface="Times New Roman"/>
              </a:rPr>
              <a:t> garantizamos menos </a:t>
            </a:r>
            <a:r>
              <a:rPr lang="es" sz="1220">
                <a:latin typeface="Times New Roman"/>
                <a:ea typeface="Times New Roman"/>
                <a:cs typeface="Times New Roman"/>
                <a:sym typeface="Times New Roman"/>
              </a:rPr>
              <a:t>pérdidas</a:t>
            </a:r>
            <a:r>
              <a:rPr lang="es" sz="1220">
                <a:latin typeface="Times New Roman"/>
                <a:ea typeface="Times New Roman"/>
                <a:cs typeface="Times New Roman"/>
                <a:sym typeface="Times New Roman"/>
              </a:rPr>
              <a:t> materiales y </a:t>
            </a:r>
            <a:r>
              <a:rPr lang="es" sz="1220">
                <a:latin typeface="Times New Roman"/>
                <a:ea typeface="Times New Roman"/>
                <a:cs typeface="Times New Roman"/>
                <a:sym typeface="Times New Roman"/>
              </a:rPr>
              <a:t>económicas.</a:t>
            </a:r>
            <a:r>
              <a:rPr lang="es" sz="1220">
                <a:latin typeface="Times New Roman"/>
                <a:ea typeface="Times New Roman"/>
                <a:cs typeface="Times New Roman"/>
                <a:sym typeface="Times New Roman"/>
              </a:rPr>
              <a:t> </a:t>
            </a:r>
            <a:endParaRPr sz="1220">
              <a:latin typeface="Times New Roman"/>
              <a:ea typeface="Times New Roman"/>
              <a:cs typeface="Times New Roman"/>
              <a:sym typeface="Times New Roman"/>
            </a:endParaRPr>
          </a:p>
          <a:p>
            <a:pPr indent="0" lvl="0" marL="0" rtl="0" algn="l">
              <a:lnSpc>
                <a:spcPct val="95000"/>
              </a:lnSpc>
              <a:spcBef>
                <a:spcPts val="1200"/>
              </a:spcBef>
              <a:spcAft>
                <a:spcPts val="0"/>
              </a:spcAft>
              <a:buSzPts val="1105"/>
              <a:buNone/>
            </a:pPr>
            <a:r>
              <a:rPr lang="es" sz="1220">
                <a:latin typeface="Times New Roman"/>
                <a:ea typeface="Times New Roman"/>
                <a:cs typeface="Times New Roman"/>
                <a:sym typeface="Times New Roman"/>
              </a:rPr>
              <a:t>El valor agregado de este inventario es:</a:t>
            </a:r>
            <a:endParaRPr sz="1220">
              <a:latin typeface="Times New Roman"/>
              <a:ea typeface="Times New Roman"/>
              <a:cs typeface="Times New Roman"/>
              <a:sym typeface="Times New Roman"/>
            </a:endParaRPr>
          </a:p>
          <a:p>
            <a:pPr indent="-306070" lvl="0" marL="457200" rtl="0" algn="l">
              <a:lnSpc>
                <a:spcPct val="95000"/>
              </a:lnSpc>
              <a:spcBef>
                <a:spcPts val="1200"/>
              </a:spcBef>
              <a:spcAft>
                <a:spcPts val="0"/>
              </a:spcAft>
              <a:buSzPts val="1220"/>
              <a:buFont typeface="Times New Roman"/>
              <a:buChar char="●"/>
            </a:pPr>
            <a:r>
              <a:rPr lang="es" sz="1220">
                <a:latin typeface="Times New Roman"/>
                <a:ea typeface="Times New Roman"/>
                <a:cs typeface="Times New Roman"/>
                <a:sym typeface="Times New Roman"/>
              </a:rPr>
              <a:t>Que genere un sistema de alerta cuando el stock llegue a su monto mínimo.</a:t>
            </a:r>
            <a:endParaRPr sz="1220">
              <a:latin typeface="Times New Roman"/>
              <a:ea typeface="Times New Roman"/>
              <a:cs typeface="Times New Roman"/>
              <a:sym typeface="Times New Roman"/>
            </a:endParaRPr>
          </a:p>
          <a:p>
            <a:pPr indent="-306070" lvl="0" marL="457200" rtl="0" algn="l">
              <a:lnSpc>
                <a:spcPct val="95000"/>
              </a:lnSpc>
              <a:spcBef>
                <a:spcPts val="0"/>
              </a:spcBef>
              <a:spcAft>
                <a:spcPts val="0"/>
              </a:spcAft>
              <a:buSzPts val="1220"/>
              <a:buFont typeface="Times New Roman"/>
              <a:buChar char="●"/>
            </a:pPr>
            <a:r>
              <a:rPr lang="es" sz="1220">
                <a:latin typeface="Times New Roman"/>
                <a:ea typeface="Times New Roman"/>
                <a:cs typeface="Times New Roman"/>
                <a:sym typeface="Times New Roman"/>
              </a:rPr>
              <a:t>Control de rotación el cual rota por orden de </a:t>
            </a:r>
            <a:r>
              <a:rPr lang="es" sz="1220">
                <a:latin typeface="Times New Roman"/>
                <a:ea typeface="Times New Roman"/>
                <a:cs typeface="Times New Roman"/>
                <a:sym typeface="Times New Roman"/>
              </a:rPr>
              <a:t>antigüedad</a:t>
            </a:r>
            <a:r>
              <a:rPr lang="es" sz="1220">
                <a:latin typeface="Times New Roman"/>
                <a:ea typeface="Times New Roman"/>
                <a:cs typeface="Times New Roman"/>
                <a:sym typeface="Times New Roman"/>
              </a:rPr>
              <a:t> los repuestos que se manejan </a:t>
            </a:r>
            <a:endParaRPr sz="1220">
              <a:latin typeface="Times New Roman"/>
              <a:ea typeface="Times New Roman"/>
              <a:cs typeface="Times New Roman"/>
              <a:sym typeface="Times New Roman"/>
            </a:endParaRPr>
          </a:p>
          <a:p>
            <a:pPr indent="-306070" lvl="0" marL="457200" rtl="0" algn="l">
              <a:lnSpc>
                <a:spcPct val="95000"/>
              </a:lnSpc>
              <a:spcBef>
                <a:spcPts val="0"/>
              </a:spcBef>
              <a:spcAft>
                <a:spcPts val="0"/>
              </a:spcAft>
              <a:buSzPts val="1220"/>
              <a:buFont typeface="Times New Roman"/>
              <a:buChar char="●"/>
            </a:pPr>
            <a:r>
              <a:rPr lang="es" sz="1220">
                <a:latin typeface="Times New Roman"/>
                <a:ea typeface="Times New Roman"/>
                <a:cs typeface="Times New Roman"/>
                <a:sym typeface="Times New Roman"/>
              </a:rPr>
              <a:t>Generar un manual de usuario </a:t>
            </a:r>
            <a:endParaRPr sz="1220">
              <a:latin typeface="Times New Roman"/>
              <a:ea typeface="Times New Roman"/>
              <a:cs typeface="Times New Roman"/>
              <a:sym typeface="Times New Roman"/>
            </a:endParaRPr>
          </a:p>
          <a:p>
            <a:pPr indent="0" lvl="0" marL="0" rtl="0" algn="l">
              <a:lnSpc>
                <a:spcPct val="95000"/>
              </a:lnSpc>
              <a:spcBef>
                <a:spcPts val="1200"/>
              </a:spcBef>
              <a:spcAft>
                <a:spcPts val="1200"/>
              </a:spcAft>
              <a:buSzPts val="935"/>
              <a:buNone/>
            </a:pPr>
            <a:r>
              <a:t/>
            </a:r>
            <a:endParaRPr sz="1020">
              <a:latin typeface="Times New Roman"/>
              <a:ea typeface="Times New Roman"/>
              <a:cs typeface="Times New Roman"/>
              <a:sym typeface="Times New Roman"/>
            </a:endParaRPr>
          </a:p>
        </p:txBody>
      </p:sp>
      <p:sp>
        <p:nvSpPr>
          <p:cNvPr id="336" name="Google Shape;336;p11"/>
          <p:cNvSpPr txBox="1"/>
          <p:nvPr/>
        </p:nvSpPr>
        <p:spPr>
          <a:xfrm>
            <a:off x="5763325" y="1043775"/>
            <a:ext cx="2005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5</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1" lang="es" sz="1200" u="none" cap="none" strike="noStrike">
                <a:solidFill>
                  <a:srgbClr val="000000"/>
                </a:solidFill>
                <a:latin typeface="Times New Roman"/>
                <a:ea typeface="Times New Roman"/>
                <a:cs typeface="Times New Roman"/>
                <a:sym typeface="Times New Roman"/>
              </a:rPr>
              <a:t>Introducción</a:t>
            </a:r>
            <a:endParaRPr b="0" i="1" sz="1200" u="none" cap="none" strike="noStrike">
              <a:solidFill>
                <a:srgbClr val="000000"/>
              </a:solidFill>
              <a:latin typeface="Times New Roman"/>
              <a:ea typeface="Times New Roman"/>
              <a:cs typeface="Times New Roman"/>
              <a:sym typeface="Times New Roman"/>
            </a:endParaRPr>
          </a:p>
        </p:txBody>
      </p:sp>
      <p:sp>
        <p:nvSpPr>
          <p:cNvPr id="337" name="Google Shape;337;p11"/>
          <p:cNvSpPr txBox="1"/>
          <p:nvPr/>
        </p:nvSpPr>
        <p:spPr>
          <a:xfrm>
            <a:off x="5738750" y="3611325"/>
            <a:ext cx="3138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 En la siguiente imagen podemos identificar un símbolo directo de justificación.Lopez( 2021).</a:t>
            </a:r>
            <a:endParaRPr b="0" i="0" sz="900" u="none" cap="none" strike="noStrike">
              <a:solidFill>
                <a:srgbClr val="000000"/>
              </a:solidFill>
              <a:latin typeface="Times New Roman"/>
              <a:ea typeface="Times New Roman"/>
              <a:cs typeface="Times New Roman"/>
              <a:sym typeface="Times New Roman"/>
            </a:endParaRPr>
          </a:p>
        </p:txBody>
      </p:sp>
      <p:pic>
        <p:nvPicPr>
          <p:cNvPr id="338" name="Google Shape;338;p11"/>
          <p:cNvPicPr preferRelativeResize="0"/>
          <p:nvPr/>
        </p:nvPicPr>
        <p:blipFill rotWithShape="1">
          <a:blip r:embed="rId3">
            <a:alphaModFix/>
          </a:blip>
          <a:srcRect b="0" l="0" r="0" t="0"/>
          <a:stretch/>
        </p:blipFill>
        <p:spPr>
          <a:xfrm>
            <a:off x="5777175" y="1582850"/>
            <a:ext cx="1977800" cy="197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2"/>
          <p:cNvSpPr/>
          <p:nvPr/>
        </p:nvSpPr>
        <p:spPr>
          <a:xfrm>
            <a:off x="1096575" y="1183650"/>
            <a:ext cx="2573100" cy="1842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p:txBody>
      </p:sp>
      <p:sp>
        <p:nvSpPr>
          <p:cNvPr id="344" name="Google Shape;344;p12"/>
          <p:cNvSpPr txBox="1"/>
          <p:nvPr>
            <p:ph type="title"/>
          </p:nvPr>
        </p:nvSpPr>
        <p:spPr>
          <a:xfrm>
            <a:off x="1056750" y="345425"/>
            <a:ext cx="7030500" cy="63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
                <a:latin typeface="Times New Roman"/>
                <a:ea typeface="Times New Roman"/>
                <a:cs typeface="Times New Roman"/>
                <a:sym typeface="Times New Roman"/>
              </a:rPr>
              <a:t>Delimitación y alcance</a:t>
            </a:r>
            <a:endParaRPr>
              <a:latin typeface="Times New Roman"/>
              <a:ea typeface="Times New Roman"/>
              <a:cs typeface="Times New Roman"/>
              <a:sym typeface="Times New Roman"/>
            </a:endParaRPr>
          </a:p>
        </p:txBody>
      </p:sp>
      <p:sp>
        <p:nvSpPr>
          <p:cNvPr id="345" name="Google Shape;345;p12"/>
          <p:cNvSpPr txBox="1"/>
          <p:nvPr>
            <p:ph idx="1" type="body"/>
          </p:nvPr>
        </p:nvSpPr>
        <p:spPr>
          <a:xfrm>
            <a:off x="1256475" y="1371250"/>
            <a:ext cx="2253300" cy="1438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25"/>
              <a:buNone/>
            </a:pPr>
            <a:r>
              <a:rPr lang="es" sz="1293">
                <a:solidFill>
                  <a:srgbClr val="FF0000"/>
                </a:solidFill>
                <a:latin typeface="Times New Roman"/>
                <a:ea typeface="Times New Roman"/>
                <a:cs typeface="Times New Roman"/>
                <a:sym typeface="Times New Roman"/>
              </a:rPr>
              <a:t>Desarrollaremos un sistema de información para la empresa motors company (empresa automotriz), buscamos que con el  correcto uso  podamos cumplir con los objetivos planteados.</a:t>
            </a:r>
            <a:endParaRPr sz="1293">
              <a:solidFill>
                <a:srgbClr val="FF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325"/>
              <a:buNone/>
            </a:pPr>
            <a:r>
              <a:rPr lang="es" sz="725">
                <a:latin typeface="Times New Roman"/>
                <a:ea typeface="Times New Roman"/>
                <a:cs typeface="Times New Roman"/>
                <a:sym typeface="Times New Roman"/>
              </a:rPr>
              <a:t> </a:t>
            </a:r>
            <a:endParaRPr sz="725">
              <a:latin typeface="Times New Roman"/>
              <a:ea typeface="Times New Roman"/>
              <a:cs typeface="Times New Roman"/>
              <a:sym typeface="Times New Roman"/>
            </a:endParaRPr>
          </a:p>
          <a:p>
            <a:pPr indent="0" lvl="0" marL="0" rtl="0" algn="l">
              <a:lnSpc>
                <a:spcPct val="95000"/>
              </a:lnSpc>
              <a:spcBef>
                <a:spcPts val="1200"/>
              </a:spcBef>
              <a:spcAft>
                <a:spcPts val="1200"/>
              </a:spcAft>
              <a:buSzPts val="325"/>
              <a:buNone/>
            </a:pPr>
            <a:r>
              <a:t/>
            </a:r>
            <a:endParaRPr sz="625">
              <a:latin typeface="Times New Roman"/>
              <a:ea typeface="Times New Roman"/>
              <a:cs typeface="Times New Roman"/>
              <a:sym typeface="Times New Roman"/>
            </a:endParaRPr>
          </a:p>
        </p:txBody>
      </p:sp>
      <p:pic>
        <p:nvPicPr>
          <p:cNvPr id="346" name="Google Shape;346;p12"/>
          <p:cNvPicPr preferRelativeResize="0"/>
          <p:nvPr/>
        </p:nvPicPr>
        <p:blipFill rotWithShape="1">
          <a:blip r:embed="rId3">
            <a:alphaModFix/>
          </a:blip>
          <a:srcRect b="0" l="0" r="0" t="0"/>
          <a:stretch/>
        </p:blipFill>
        <p:spPr>
          <a:xfrm>
            <a:off x="6878924" y="1911663"/>
            <a:ext cx="1695899" cy="1406312"/>
          </a:xfrm>
          <a:prstGeom prst="rect">
            <a:avLst/>
          </a:prstGeom>
          <a:noFill/>
          <a:ln>
            <a:noFill/>
          </a:ln>
        </p:spPr>
      </p:pic>
      <p:sp>
        <p:nvSpPr>
          <p:cNvPr id="347" name="Google Shape;347;p12"/>
          <p:cNvSpPr txBox="1"/>
          <p:nvPr/>
        </p:nvSpPr>
        <p:spPr>
          <a:xfrm>
            <a:off x="7319850" y="1020625"/>
            <a:ext cx="1695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Times New Roman"/>
                <a:ea typeface="Times New Roman"/>
                <a:cs typeface="Times New Roman"/>
                <a:sym typeface="Times New Roman"/>
              </a:rPr>
              <a:t>Figura 6</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Times New Roman"/>
                <a:ea typeface="Times New Roman"/>
                <a:cs typeface="Times New Roman"/>
                <a:sym typeface="Times New Roman"/>
              </a:rPr>
              <a:t>Alcance</a:t>
            </a:r>
            <a:endParaRPr b="0" i="0" sz="1200" u="none" cap="none" strike="noStrike">
              <a:solidFill>
                <a:srgbClr val="000000"/>
              </a:solidFill>
              <a:latin typeface="Times New Roman"/>
              <a:ea typeface="Times New Roman"/>
              <a:cs typeface="Times New Roman"/>
              <a:sym typeface="Times New Roman"/>
            </a:endParaRPr>
          </a:p>
        </p:txBody>
      </p:sp>
      <p:sp>
        <p:nvSpPr>
          <p:cNvPr id="348" name="Google Shape;348;p12"/>
          <p:cNvSpPr txBox="1"/>
          <p:nvPr/>
        </p:nvSpPr>
        <p:spPr>
          <a:xfrm>
            <a:off x="7175975" y="3931100"/>
            <a:ext cx="15927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Nota. Cumplir con las metas </a:t>
            </a:r>
            <a:endParaRPr b="0" i="0" sz="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Times New Roman"/>
                <a:ea typeface="Times New Roman"/>
                <a:cs typeface="Times New Roman"/>
                <a:sym typeface="Times New Roman"/>
              </a:rPr>
              <a:t>planteadas.Juárez(2017).</a:t>
            </a:r>
            <a:endParaRPr b="0" i="0" sz="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p:txBody>
      </p:sp>
      <p:sp>
        <p:nvSpPr>
          <p:cNvPr id="349" name="Google Shape;349;p12"/>
          <p:cNvSpPr/>
          <p:nvPr/>
        </p:nvSpPr>
        <p:spPr>
          <a:xfrm>
            <a:off x="3897625" y="1504900"/>
            <a:ext cx="2134800" cy="11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p:txBody>
      </p:sp>
      <p:sp>
        <p:nvSpPr>
          <p:cNvPr id="350" name="Google Shape;350;p12"/>
          <p:cNvSpPr txBox="1"/>
          <p:nvPr/>
        </p:nvSpPr>
        <p:spPr>
          <a:xfrm>
            <a:off x="3952825" y="1520950"/>
            <a:ext cx="20244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50"/>
              <a:buFont typeface="Arial"/>
              <a:buNone/>
            </a:pPr>
            <a:r>
              <a:rPr b="0" i="0" lang="es" sz="1550" u="none" cap="none" strike="noStrike">
                <a:solidFill>
                  <a:srgbClr val="000000"/>
                </a:solidFill>
                <a:latin typeface="Times New Roman"/>
                <a:ea typeface="Times New Roman"/>
                <a:cs typeface="Times New Roman"/>
                <a:sym typeface="Times New Roman"/>
              </a:rPr>
              <a:t>El tiempo estipulado para el desarrollo de proyecto es de: </a:t>
            </a:r>
            <a:r>
              <a:rPr lang="es" sz="1550">
                <a:latin typeface="Times New Roman"/>
                <a:ea typeface="Times New Roman"/>
                <a:cs typeface="Times New Roman"/>
                <a:sym typeface="Times New Roman"/>
              </a:rPr>
              <a:t>5 trimestres </a:t>
            </a:r>
            <a:r>
              <a:rPr b="0" i="0" lang="es" sz="1550" u="none" cap="none" strike="noStrike">
                <a:solidFill>
                  <a:srgbClr val="000000"/>
                </a:solidFill>
                <a:latin typeface="Times New Roman"/>
                <a:ea typeface="Times New Roman"/>
                <a:cs typeface="Times New Roman"/>
                <a:sym typeface="Times New Roman"/>
              </a:rPr>
              <a:t>.</a:t>
            </a:r>
            <a:endParaRPr b="0" i="0" sz="1550" u="none" cap="none" strike="noStrike">
              <a:solidFill>
                <a:srgbClr val="000000"/>
              </a:solidFill>
              <a:latin typeface="Times New Roman"/>
              <a:ea typeface="Times New Roman"/>
              <a:cs typeface="Times New Roman"/>
              <a:sym typeface="Times New Roman"/>
            </a:endParaRPr>
          </a:p>
        </p:txBody>
      </p:sp>
      <p:sp>
        <p:nvSpPr>
          <p:cNvPr id="351" name="Google Shape;351;p12"/>
          <p:cNvSpPr/>
          <p:nvPr/>
        </p:nvSpPr>
        <p:spPr>
          <a:xfrm>
            <a:off x="4416075" y="3317975"/>
            <a:ext cx="1799700" cy="12321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650"/>
              <a:buFont typeface="Arial"/>
              <a:buNone/>
            </a:pPr>
            <a:r>
              <a:rPr b="0" i="0" lang="es" sz="1250" u="none" cap="none" strike="noStrike">
                <a:solidFill>
                  <a:srgbClr val="000000"/>
                </a:solidFill>
                <a:latin typeface="Times New Roman"/>
                <a:ea typeface="Times New Roman"/>
                <a:cs typeface="Times New Roman"/>
                <a:sym typeface="Times New Roman"/>
              </a:rPr>
              <a:t>Funciones:</a:t>
            </a:r>
            <a:endParaRPr b="0" i="0" sz="1250" u="none" cap="none" strike="noStrike">
              <a:solidFill>
                <a:srgbClr val="000000"/>
              </a:solidFill>
              <a:latin typeface="Times New Roman"/>
              <a:ea typeface="Times New Roman"/>
              <a:cs typeface="Times New Roman"/>
              <a:sym typeface="Times New Roman"/>
            </a:endParaRPr>
          </a:p>
          <a:p>
            <a:pPr indent="-307975" lvl="0" marL="457200" marR="0" rtl="0" algn="l">
              <a:lnSpc>
                <a:spcPct val="100000"/>
              </a:lnSpc>
              <a:spcBef>
                <a:spcPts val="0"/>
              </a:spcBef>
              <a:spcAft>
                <a:spcPts val="0"/>
              </a:spcAft>
              <a:buClr>
                <a:srgbClr val="000000"/>
              </a:buClr>
              <a:buSzPts val="1250"/>
              <a:buFont typeface="Times New Roman"/>
              <a:buChar char="●"/>
            </a:pPr>
            <a:r>
              <a:rPr b="0" i="0" lang="es" sz="1250" u="none" cap="none" strike="noStrike">
                <a:solidFill>
                  <a:srgbClr val="000000"/>
                </a:solidFill>
                <a:latin typeface="Times New Roman"/>
                <a:ea typeface="Times New Roman"/>
                <a:cs typeface="Times New Roman"/>
                <a:sym typeface="Times New Roman"/>
              </a:rPr>
              <a:t>Inventario.</a:t>
            </a:r>
            <a:endParaRPr b="0" i="0" sz="1250" u="none" cap="none" strike="noStrike">
              <a:solidFill>
                <a:srgbClr val="000000"/>
              </a:solidFill>
              <a:latin typeface="Times New Roman"/>
              <a:ea typeface="Times New Roman"/>
              <a:cs typeface="Times New Roman"/>
              <a:sym typeface="Times New Roman"/>
            </a:endParaRPr>
          </a:p>
          <a:p>
            <a:pPr indent="-307975" lvl="0" marL="457200" marR="0" rtl="0" algn="l">
              <a:lnSpc>
                <a:spcPct val="100000"/>
              </a:lnSpc>
              <a:spcBef>
                <a:spcPts val="0"/>
              </a:spcBef>
              <a:spcAft>
                <a:spcPts val="0"/>
              </a:spcAft>
              <a:buClr>
                <a:srgbClr val="000000"/>
              </a:buClr>
              <a:buSzPts val="1250"/>
              <a:buFont typeface="Times New Roman"/>
              <a:buChar char="●"/>
            </a:pPr>
            <a:r>
              <a:rPr b="0" i="0" lang="es" sz="1250" u="none" cap="none" strike="noStrike">
                <a:solidFill>
                  <a:srgbClr val="000000"/>
                </a:solidFill>
                <a:latin typeface="Times New Roman"/>
                <a:ea typeface="Times New Roman"/>
                <a:cs typeface="Times New Roman"/>
                <a:sym typeface="Times New Roman"/>
              </a:rPr>
              <a:t>Reporte.</a:t>
            </a:r>
            <a:endParaRPr b="0" i="0" sz="1250" u="none" cap="none" strike="noStrike">
              <a:solidFill>
                <a:srgbClr val="000000"/>
              </a:solidFill>
              <a:latin typeface="Times New Roman"/>
              <a:ea typeface="Times New Roman"/>
              <a:cs typeface="Times New Roman"/>
              <a:sym typeface="Times New Roman"/>
            </a:endParaRPr>
          </a:p>
        </p:txBody>
      </p:sp>
      <p:sp>
        <p:nvSpPr>
          <p:cNvPr id="352" name="Google Shape;352;p12"/>
          <p:cNvSpPr/>
          <p:nvPr/>
        </p:nvSpPr>
        <p:spPr>
          <a:xfrm>
            <a:off x="1171650" y="3232975"/>
            <a:ext cx="2573100" cy="15690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s" sz="1150" u="none" cap="none" strike="noStrike">
                <a:solidFill>
                  <a:srgbClr val="000000"/>
                </a:solidFill>
                <a:latin typeface="Times New Roman"/>
                <a:ea typeface="Times New Roman"/>
                <a:cs typeface="Times New Roman"/>
                <a:sym typeface="Times New Roman"/>
              </a:rPr>
              <a:t>Los procesos que apoyaran:</a:t>
            </a:r>
            <a:endParaRPr b="0" i="0" sz="1150" u="none" cap="none" strike="noStrike">
              <a:solidFill>
                <a:srgbClr val="000000"/>
              </a:solidFill>
              <a:latin typeface="Times New Roman"/>
              <a:ea typeface="Times New Roman"/>
              <a:cs typeface="Times New Roman"/>
              <a:sym typeface="Times New Roman"/>
            </a:endParaRPr>
          </a:p>
          <a:p>
            <a:pPr indent="-301625" lvl="0" marL="457200" marR="0" rtl="0" algn="l">
              <a:lnSpc>
                <a:spcPct val="100000"/>
              </a:lnSpc>
              <a:spcBef>
                <a:spcPts val="0"/>
              </a:spcBef>
              <a:spcAft>
                <a:spcPts val="0"/>
              </a:spcAft>
              <a:buClr>
                <a:srgbClr val="000000"/>
              </a:buClr>
              <a:buSzPts val="1150"/>
              <a:buFont typeface="Times New Roman"/>
              <a:buChar char="●"/>
            </a:pPr>
            <a:r>
              <a:rPr b="0" i="0" lang="es" sz="1150" u="none" cap="none" strike="noStrike">
                <a:solidFill>
                  <a:srgbClr val="000000"/>
                </a:solidFill>
                <a:latin typeface="Times New Roman"/>
                <a:ea typeface="Times New Roman"/>
                <a:cs typeface="Times New Roman"/>
                <a:sym typeface="Times New Roman"/>
              </a:rPr>
              <a:t>Orden, control </a:t>
            </a:r>
            <a:r>
              <a:rPr lang="es" sz="1150">
                <a:latin typeface="Times New Roman"/>
                <a:ea typeface="Times New Roman"/>
                <a:cs typeface="Times New Roman"/>
                <a:sym typeface="Times New Roman"/>
              </a:rPr>
              <a:t>y </a:t>
            </a:r>
            <a:r>
              <a:rPr lang="es" sz="1150">
                <a:latin typeface="Times New Roman"/>
                <a:ea typeface="Times New Roman"/>
                <a:cs typeface="Times New Roman"/>
                <a:sym typeface="Times New Roman"/>
              </a:rPr>
              <a:t>evolución</a:t>
            </a:r>
            <a:r>
              <a:rPr lang="es" sz="1150">
                <a:latin typeface="Times New Roman"/>
                <a:ea typeface="Times New Roman"/>
                <a:cs typeface="Times New Roman"/>
                <a:sym typeface="Times New Roman"/>
              </a:rPr>
              <a:t> </a:t>
            </a:r>
            <a:endParaRPr b="0" i="0" sz="11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50"/>
              <a:buFont typeface="Arial"/>
              <a:buNone/>
            </a:pPr>
            <a:r>
              <a:rPr b="0" i="0" lang="es" sz="1150" u="none" cap="none" strike="noStrike">
                <a:solidFill>
                  <a:srgbClr val="000000"/>
                </a:solidFill>
                <a:latin typeface="Times New Roman"/>
                <a:ea typeface="Times New Roman"/>
                <a:cs typeface="Times New Roman"/>
                <a:sym typeface="Times New Roman"/>
              </a:rPr>
              <a:t>Áreas que no se apoyan:</a:t>
            </a:r>
            <a:endParaRPr b="0" i="0" sz="1150" u="none" cap="none" strike="noStrike">
              <a:solidFill>
                <a:srgbClr val="000000"/>
              </a:solidFill>
              <a:latin typeface="Times New Roman"/>
              <a:ea typeface="Times New Roman"/>
              <a:cs typeface="Times New Roman"/>
              <a:sym typeface="Times New Roman"/>
            </a:endParaRPr>
          </a:p>
          <a:p>
            <a:pPr indent="-301625" lvl="0" marL="457200" marR="0" rtl="0" algn="l">
              <a:lnSpc>
                <a:spcPct val="100000"/>
              </a:lnSpc>
              <a:spcBef>
                <a:spcPts val="0"/>
              </a:spcBef>
              <a:spcAft>
                <a:spcPts val="0"/>
              </a:spcAft>
              <a:buClr>
                <a:srgbClr val="000000"/>
              </a:buClr>
              <a:buSzPts val="1150"/>
              <a:buFont typeface="Times New Roman"/>
              <a:buChar char="●"/>
            </a:pPr>
            <a:r>
              <a:rPr b="0" i="0" lang="es" sz="1150" u="none" cap="none" strike="noStrike">
                <a:solidFill>
                  <a:srgbClr val="000000"/>
                </a:solidFill>
                <a:latin typeface="Times New Roman"/>
                <a:ea typeface="Times New Roman"/>
                <a:cs typeface="Times New Roman"/>
                <a:sym typeface="Times New Roman"/>
              </a:rPr>
              <a:t>Publicidad.</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